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Default Extension="xlsx" ContentType="application/vnd.openxmlformats-officedocument.spreadsheetml.sheet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xls" ContentType="application/vnd.ms-exce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6"/>
  </p:notesMasterIdLst>
  <p:sldIdLst>
    <p:sldId id="259" r:id="rId2"/>
    <p:sldId id="296" r:id="rId3"/>
    <p:sldId id="297" r:id="rId4"/>
    <p:sldId id="298" r:id="rId5"/>
    <p:sldId id="299" r:id="rId6"/>
    <p:sldId id="300" r:id="rId7"/>
    <p:sldId id="301" r:id="rId8"/>
    <p:sldId id="303" r:id="rId9"/>
    <p:sldId id="261" r:id="rId10"/>
    <p:sldId id="289" r:id="rId11"/>
    <p:sldId id="262" r:id="rId12"/>
    <p:sldId id="266" r:id="rId13"/>
    <p:sldId id="267" r:id="rId14"/>
    <p:sldId id="268" r:id="rId15"/>
    <p:sldId id="322" r:id="rId16"/>
    <p:sldId id="318" r:id="rId17"/>
    <p:sldId id="323" r:id="rId18"/>
    <p:sldId id="313" r:id="rId19"/>
    <p:sldId id="327" r:id="rId20"/>
    <p:sldId id="314" r:id="rId21"/>
    <p:sldId id="315" r:id="rId22"/>
    <p:sldId id="260" r:id="rId23"/>
    <p:sldId id="304" r:id="rId24"/>
    <p:sldId id="324" r:id="rId25"/>
    <p:sldId id="325" r:id="rId26"/>
    <p:sldId id="326" r:id="rId27"/>
    <p:sldId id="321" r:id="rId28"/>
    <p:sldId id="288" r:id="rId29"/>
    <p:sldId id="293" r:id="rId30"/>
    <p:sldId id="294" r:id="rId31"/>
    <p:sldId id="295" r:id="rId32"/>
    <p:sldId id="306" r:id="rId33"/>
    <p:sldId id="307" r:id="rId34"/>
    <p:sldId id="305" r:id="rId35"/>
    <p:sldId id="292" r:id="rId36"/>
    <p:sldId id="319" r:id="rId37"/>
    <p:sldId id="270" r:id="rId38"/>
    <p:sldId id="320" r:id="rId39"/>
    <p:sldId id="275" r:id="rId40"/>
    <p:sldId id="278" r:id="rId41"/>
    <p:sldId id="328" r:id="rId42"/>
    <p:sldId id="329" r:id="rId43"/>
    <p:sldId id="310" r:id="rId44"/>
    <p:sldId id="330" r:id="rId45"/>
    <p:sldId id="309" r:id="rId46"/>
    <p:sldId id="308" r:id="rId47"/>
    <p:sldId id="291" r:id="rId48"/>
    <p:sldId id="316" r:id="rId49"/>
    <p:sldId id="317" r:id="rId50"/>
    <p:sldId id="311" r:id="rId51"/>
    <p:sldId id="312" r:id="rId52"/>
    <p:sldId id="290" r:id="rId53"/>
    <p:sldId id="302" r:id="rId54"/>
    <p:sldId id="286" r:id="rId5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7436" autoAdjust="0"/>
  </p:normalViewPr>
  <p:slideViewPr>
    <p:cSldViewPr>
      <p:cViewPr>
        <p:scale>
          <a:sx n="50" d="100"/>
          <a:sy n="50" d="100"/>
        </p:scale>
        <p:origin x="-1652" y="-1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46" d="100"/>
          <a:sy n="46" d="100"/>
        </p:scale>
        <p:origin x="-2728" y="-8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rotX val="20"/>
      <c:perspective val="30"/>
    </c:view3D>
    <c:plotArea>
      <c:layout>
        <c:manualLayout>
          <c:layoutTarget val="inner"/>
          <c:xMode val="edge"/>
          <c:yMode val="edge"/>
          <c:x val="2.6270038965804928E-2"/>
          <c:y val="2.8694404591104745E-3"/>
          <c:w val="0.96600347898542893"/>
          <c:h val="0.6850341734542868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spPr>
              <a:solidFill>
                <a:srgbClr val="F79646">
                  <a:alpha val="92000"/>
                </a:srgbClr>
              </a:solidFill>
            </c:spPr>
          </c:dPt>
          <c:dPt>
            <c:idx val="1"/>
            <c:spPr>
              <a:solidFill>
                <a:srgbClr val="0070C0">
                  <a:alpha val="99000"/>
                </a:srgbClr>
              </a:solidFill>
            </c:spPr>
          </c:dPt>
          <c:dPt>
            <c:idx val="2"/>
            <c:spPr>
              <a:solidFill>
                <a:srgbClr val="FF0000">
                  <a:alpha val="87000"/>
                </a:srgbClr>
              </a:solidFill>
            </c:spPr>
          </c:dPt>
          <c:dPt>
            <c:idx val="3"/>
            <c:spPr>
              <a:solidFill>
                <a:srgbClr val="92D050">
                  <a:alpha val="89000"/>
                </a:srgbClr>
              </a:solidFill>
            </c:spPr>
          </c:dPt>
          <c:dPt>
            <c:idx val="4"/>
            <c:spPr>
              <a:solidFill>
                <a:srgbClr val="4F81BD">
                  <a:lumMod val="40000"/>
                  <a:lumOff val="60000"/>
                  <a:alpha val="70000"/>
                </a:srgbClr>
              </a:solidFill>
            </c:spPr>
          </c:dPt>
          <c:dLbls>
            <c:dLbl>
              <c:idx val="0"/>
              <c:layout>
                <c:manualLayout>
                  <c:x val="-0.21020558280409654"/>
                  <c:y val="7.3755719238218123E-2"/>
                </c:manualLayout>
              </c:layout>
              <c:showVal val="1"/>
            </c:dLbl>
            <c:dLbl>
              <c:idx val="1"/>
              <c:layout>
                <c:manualLayout>
                  <c:x val="-6.11644812689301E-2"/>
                  <c:y val="-0.41755337496492817"/>
                </c:manualLayout>
              </c:layout>
              <c:showVal val="1"/>
            </c:dLbl>
            <c:dLbl>
              <c:idx val="2"/>
              <c:layout>
                <c:manualLayout>
                  <c:x val="0.13093183180010975"/>
                  <c:y val="-0.43514016335107542"/>
                </c:manualLayout>
              </c:layout>
              <c:showVal val="1"/>
            </c:dLbl>
            <c:dLbl>
              <c:idx val="3"/>
              <c:layout>
                <c:manualLayout>
                  <c:x val="0.1211617425021993"/>
                  <c:y val="-0.35607091668046065"/>
                </c:manualLayout>
              </c:layout>
              <c:showVal val="1"/>
            </c:dLbl>
            <c:dLbl>
              <c:idx val="4"/>
              <c:layout>
                <c:manualLayout>
                  <c:x val="0.23249807398449363"/>
                  <c:y val="2.0293143261806739E-2"/>
                </c:manualLayout>
              </c:layout>
              <c:showVal val="1"/>
            </c:dLbl>
            <c:txPr>
              <a:bodyPr/>
              <a:lstStyle/>
              <a:p>
                <a:pPr>
                  <a:defRPr sz="3600"/>
                </a:pPr>
                <a:endParaRPr lang="pl-PL"/>
              </a:p>
            </c:txPr>
            <c:showVal val="1"/>
            <c:showLeaderLines val="1"/>
          </c:dLbls>
          <c:cat>
            <c:strRef>
              <c:f>Arkusz1!$A$2:$A$6</c:f>
              <c:strCache>
                <c:ptCount val="5"/>
                <c:pt idx="0">
                  <c:v>Drogi powiatowe i transport</c:v>
                </c:pt>
                <c:pt idx="1">
                  <c:v>Oświata i wychowanie</c:v>
                </c:pt>
                <c:pt idx="2">
                  <c:v>Ochrona zdrowia</c:v>
                </c:pt>
                <c:pt idx="3">
                  <c:v>Opieka społeczna</c:v>
                </c:pt>
                <c:pt idx="4">
                  <c:v>Pozostałe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56.7</c:v>
                </c:pt>
                <c:pt idx="1">
                  <c:v>10.6</c:v>
                </c:pt>
                <c:pt idx="2">
                  <c:v>7.8</c:v>
                </c:pt>
                <c:pt idx="3">
                  <c:v>4.3</c:v>
                </c:pt>
                <c:pt idx="4">
                  <c:v>48.6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7.4847102598800596E-3"/>
          <c:y val="0.74664868454490474"/>
          <c:w val="0.9908130653971049"/>
          <c:h val="0.23655644278425494"/>
        </c:manualLayout>
      </c:layout>
      <c:txPr>
        <a:bodyPr/>
        <a:lstStyle/>
        <a:p>
          <a:pPr>
            <a:defRPr sz="2400"/>
          </a:pPr>
          <a:endParaRPr lang="pl-PL"/>
        </a:p>
      </c:txPr>
    </c:legend>
    <c:plotVisOnly val="1"/>
  </c:chart>
  <c:txPr>
    <a:bodyPr/>
    <a:lstStyle/>
    <a:p>
      <a:pPr>
        <a:defRPr sz="1800"/>
      </a:pPr>
      <a:endParaRPr lang="pl-PL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EF9B8-12DA-4E32-98DF-10135497A8D9}" type="doc">
      <dgm:prSet loTypeId="urn:microsoft.com/office/officeart/2005/8/layout/matrix1" loCatId="matrix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2ED28F22-6541-4E99-91EA-7569265F4B7A}">
      <dgm:prSet phldrT="[Tekst]" custT="1"/>
      <dgm:spPr>
        <a:solidFill>
          <a:srgbClr val="0070C0"/>
        </a:solidFill>
        <a:scene3d>
          <a:camera prst="orthographicFront"/>
          <a:lightRig rig="threePt" dir="t"/>
        </a:scene3d>
        <a:sp3d prstMaterial="softEdge">
          <a:bevelT w="6350"/>
        </a:sp3d>
      </dgm:spPr>
      <dgm:t>
        <a:bodyPr/>
        <a:lstStyle/>
        <a:p>
          <a:r>
            <a:rPr lang="pl-PL" sz="4800" b="1" dirty="0" smtClean="0"/>
            <a:t>POWIAT</a:t>
          </a:r>
          <a:endParaRPr lang="pl-PL" sz="4800" b="1" dirty="0"/>
        </a:p>
      </dgm:t>
    </dgm:pt>
    <dgm:pt modelId="{A0D002C4-8B3B-43F5-BF85-E28171B90F3F}" type="parTrans" cxnId="{4602B921-C0EA-4D5B-93BD-744879871CA7}">
      <dgm:prSet/>
      <dgm:spPr/>
      <dgm:t>
        <a:bodyPr/>
        <a:lstStyle/>
        <a:p>
          <a:endParaRPr lang="pl-PL"/>
        </a:p>
      </dgm:t>
    </dgm:pt>
    <dgm:pt modelId="{BB64493B-5632-4FCC-A6BF-B378B926E32C}" type="sibTrans" cxnId="{4602B921-C0EA-4D5B-93BD-744879871CA7}">
      <dgm:prSet/>
      <dgm:spPr/>
      <dgm:t>
        <a:bodyPr/>
        <a:lstStyle/>
        <a:p>
          <a:endParaRPr lang="pl-PL"/>
        </a:p>
      </dgm:t>
    </dgm:pt>
    <dgm:pt modelId="{47FE3CCD-E282-4137-BA93-B228C1384D06}">
      <dgm:prSet phldrT="[Tekst]" custT="1"/>
      <dgm:spPr>
        <a:scene3d>
          <a:camera prst="orthographicFront"/>
          <a:lightRig rig="morning" dir="t"/>
        </a:scene3d>
        <a:sp3d prstMaterial="softEdge"/>
      </dgm:spPr>
      <dgm:t>
        <a:bodyPr/>
        <a:lstStyle/>
        <a:p>
          <a:r>
            <a:rPr lang="pl-PL" sz="3200" dirty="0" smtClean="0"/>
            <a:t>BEZPIECZEŃSTWO PUBLICZNE</a:t>
          </a:r>
          <a:endParaRPr lang="pl-PL" sz="3200" dirty="0"/>
        </a:p>
      </dgm:t>
    </dgm:pt>
    <dgm:pt modelId="{C275D2B8-CDD0-484E-9DA7-2601D6E046FB}" type="parTrans" cxnId="{D5E789AC-5CE5-465C-9519-A27C1B137AA3}">
      <dgm:prSet/>
      <dgm:spPr/>
      <dgm:t>
        <a:bodyPr/>
        <a:lstStyle/>
        <a:p>
          <a:endParaRPr lang="pl-PL"/>
        </a:p>
      </dgm:t>
    </dgm:pt>
    <dgm:pt modelId="{2A3983E3-D1CA-44E3-B2D5-82A8D2AAE3F2}" type="sibTrans" cxnId="{D5E789AC-5CE5-465C-9519-A27C1B137AA3}">
      <dgm:prSet/>
      <dgm:spPr/>
      <dgm:t>
        <a:bodyPr/>
        <a:lstStyle/>
        <a:p>
          <a:endParaRPr lang="pl-PL"/>
        </a:p>
      </dgm:t>
    </dgm:pt>
    <dgm:pt modelId="{CB979E25-72E5-461D-9441-70B48AD6B580}">
      <dgm:prSet phldrT="[Tekst]" custT="1"/>
      <dgm:spPr>
        <a:scene3d>
          <a:camera prst="orthographicFront"/>
          <a:lightRig rig="threePt" dir="t"/>
        </a:scene3d>
        <a:sp3d prstMaterial="softEdge"/>
      </dgm:spPr>
      <dgm:t>
        <a:bodyPr/>
        <a:lstStyle/>
        <a:p>
          <a:r>
            <a:rPr lang="pl-PL" sz="3200" dirty="0" smtClean="0"/>
            <a:t>OŚWIATA I WYCHOWANIE</a:t>
          </a:r>
          <a:endParaRPr lang="pl-PL" sz="3200" dirty="0"/>
        </a:p>
      </dgm:t>
    </dgm:pt>
    <dgm:pt modelId="{00824CE5-833F-4BD4-A290-D642DB3B7CCF}" type="parTrans" cxnId="{11431720-4E8D-42AC-9B94-26C897FF106A}">
      <dgm:prSet/>
      <dgm:spPr/>
      <dgm:t>
        <a:bodyPr/>
        <a:lstStyle/>
        <a:p>
          <a:endParaRPr lang="pl-PL"/>
        </a:p>
      </dgm:t>
    </dgm:pt>
    <dgm:pt modelId="{A53510F2-6E99-4569-80A4-81935FFB29BD}" type="sibTrans" cxnId="{11431720-4E8D-42AC-9B94-26C897FF106A}">
      <dgm:prSet/>
      <dgm:spPr/>
      <dgm:t>
        <a:bodyPr/>
        <a:lstStyle/>
        <a:p>
          <a:endParaRPr lang="pl-PL"/>
        </a:p>
      </dgm:t>
    </dgm:pt>
    <dgm:pt modelId="{F2FA14BF-E9B1-4BF2-BC49-B8CCFD13815B}">
      <dgm:prSet phldrT="[Tekst]" custT="1"/>
      <dgm:spPr>
        <a:scene3d>
          <a:camera prst="orthographicFront"/>
          <a:lightRig rig="threePt" dir="t"/>
        </a:scene3d>
        <a:sp3d prstMaterial="softEdge"/>
      </dgm:spPr>
      <dgm:t>
        <a:bodyPr/>
        <a:lstStyle/>
        <a:p>
          <a:r>
            <a:rPr lang="pl-PL" sz="3200" dirty="0" smtClean="0"/>
            <a:t>OCHRONA ZDROWIA</a:t>
          </a:r>
          <a:endParaRPr lang="pl-PL" sz="3200" dirty="0"/>
        </a:p>
      </dgm:t>
    </dgm:pt>
    <dgm:pt modelId="{ED6CAA4D-9373-4A77-A306-DC57E8A44CF5}" type="parTrans" cxnId="{AA6A2A7B-E0F8-43AB-B4CC-C75EE71FADB5}">
      <dgm:prSet/>
      <dgm:spPr/>
      <dgm:t>
        <a:bodyPr/>
        <a:lstStyle/>
        <a:p>
          <a:endParaRPr lang="pl-PL"/>
        </a:p>
      </dgm:t>
    </dgm:pt>
    <dgm:pt modelId="{C548E5C8-B019-4D51-BB2B-E3910050D477}" type="sibTrans" cxnId="{AA6A2A7B-E0F8-43AB-B4CC-C75EE71FADB5}">
      <dgm:prSet/>
      <dgm:spPr/>
      <dgm:t>
        <a:bodyPr/>
        <a:lstStyle/>
        <a:p>
          <a:endParaRPr lang="pl-PL"/>
        </a:p>
      </dgm:t>
    </dgm:pt>
    <dgm:pt modelId="{99473103-FA25-4799-A22E-1153078D580D}">
      <dgm:prSet phldrT="[Tekst]" custT="1"/>
      <dgm:spPr>
        <a:scene3d>
          <a:camera prst="orthographicFront"/>
          <a:lightRig rig="threePt" dir="t"/>
        </a:scene3d>
        <a:sp3d prstMaterial="softEdge"/>
      </dgm:spPr>
      <dgm:t>
        <a:bodyPr/>
        <a:lstStyle/>
        <a:p>
          <a:r>
            <a:rPr lang="pl-PL" sz="3000" dirty="0" smtClean="0"/>
            <a:t>ZADANIA PAŃSTWOWE NA POZIOMIE LOKALNYM</a:t>
          </a:r>
          <a:endParaRPr lang="pl-PL" sz="3000" dirty="0"/>
        </a:p>
      </dgm:t>
    </dgm:pt>
    <dgm:pt modelId="{79528BBB-143B-4BAB-8B97-12486080B0A0}" type="parTrans" cxnId="{0D445B55-3697-4A6A-BF38-B18A9AE1EE74}">
      <dgm:prSet/>
      <dgm:spPr/>
      <dgm:t>
        <a:bodyPr/>
        <a:lstStyle/>
        <a:p>
          <a:endParaRPr lang="pl-PL"/>
        </a:p>
      </dgm:t>
    </dgm:pt>
    <dgm:pt modelId="{414B2F3A-20A0-4AA8-B3C2-849BEFEE40F3}" type="sibTrans" cxnId="{0D445B55-3697-4A6A-BF38-B18A9AE1EE74}">
      <dgm:prSet/>
      <dgm:spPr/>
      <dgm:t>
        <a:bodyPr/>
        <a:lstStyle/>
        <a:p>
          <a:endParaRPr lang="pl-PL"/>
        </a:p>
      </dgm:t>
    </dgm:pt>
    <dgm:pt modelId="{E65D861E-D9FF-4E06-B49C-201F219B5CEF}" type="pres">
      <dgm:prSet presAssocID="{7F6EF9B8-12DA-4E32-98DF-10135497A8D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4967C28-9A37-4163-B05F-0018317C2FAC}" type="pres">
      <dgm:prSet presAssocID="{7F6EF9B8-12DA-4E32-98DF-10135497A8D9}" presName="matrix" presStyleCnt="0"/>
      <dgm:spPr>
        <a:scene3d>
          <a:camera prst="orthographicFront"/>
          <a:lightRig rig="threePt" dir="t"/>
        </a:scene3d>
        <a:sp3d prstMaterial="softEdge">
          <a:bevelT w="6350"/>
        </a:sp3d>
      </dgm:spPr>
      <dgm:t>
        <a:bodyPr/>
        <a:lstStyle/>
        <a:p>
          <a:endParaRPr lang="pl-PL"/>
        </a:p>
      </dgm:t>
    </dgm:pt>
    <dgm:pt modelId="{F7EED8B0-A9B1-4D73-8105-CC1440B14AE5}" type="pres">
      <dgm:prSet presAssocID="{7F6EF9B8-12DA-4E32-98DF-10135497A8D9}" presName="tile1" presStyleLbl="node1" presStyleIdx="0" presStyleCnt="4"/>
      <dgm:spPr/>
      <dgm:t>
        <a:bodyPr/>
        <a:lstStyle/>
        <a:p>
          <a:endParaRPr lang="pl-PL"/>
        </a:p>
      </dgm:t>
    </dgm:pt>
    <dgm:pt modelId="{1129B630-80C5-464C-B384-F2619EEAFCE7}" type="pres">
      <dgm:prSet presAssocID="{7F6EF9B8-12DA-4E32-98DF-10135497A8D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5422B65-DD64-4E14-B17A-A7003ED6496A}" type="pres">
      <dgm:prSet presAssocID="{7F6EF9B8-12DA-4E32-98DF-10135497A8D9}" presName="tile2" presStyleLbl="node1" presStyleIdx="1" presStyleCnt="4"/>
      <dgm:spPr/>
      <dgm:t>
        <a:bodyPr/>
        <a:lstStyle/>
        <a:p>
          <a:endParaRPr lang="pl-PL"/>
        </a:p>
      </dgm:t>
    </dgm:pt>
    <dgm:pt modelId="{E58FF1C0-E26C-4974-A8ED-60AB85068927}" type="pres">
      <dgm:prSet presAssocID="{7F6EF9B8-12DA-4E32-98DF-10135497A8D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93C1EAC-4FA4-4244-8F45-55EF1BDA0901}" type="pres">
      <dgm:prSet presAssocID="{7F6EF9B8-12DA-4E32-98DF-10135497A8D9}" presName="tile3" presStyleLbl="node1" presStyleIdx="2" presStyleCnt="4"/>
      <dgm:spPr/>
      <dgm:t>
        <a:bodyPr/>
        <a:lstStyle/>
        <a:p>
          <a:endParaRPr lang="pl-PL"/>
        </a:p>
      </dgm:t>
    </dgm:pt>
    <dgm:pt modelId="{B3D50DDA-2739-4646-8842-4E79B64C2252}" type="pres">
      <dgm:prSet presAssocID="{7F6EF9B8-12DA-4E32-98DF-10135497A8D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2376060-53FD-4FAD-B394-97F755E32946}" type="pres">
      <dgm:prSet presAssocID="{7F6EF9B8-12DA-4E32-98DF-10135497A8D9}" presName="tile4" presStyleLbl="node1" presStyleIdx="3" presStyleCnt="4"/>
      <dgm:spPr/>
      <dgm:t>
        <a:bodyPr/>
        <a:lstStyle/>
        <a:p>
          <a:endParaRPr lang="pl-PL"/>
        </a:p>
      </dgm:t>
    </dgm:pt>
    <dgm:pt modelId="{A0A9309E-1075-42ED-BB53-3893B98B9321}" type="pres">
      <dgm:prSet presAssocID="{7F6EF9B8-12DA-4E32-98DF-10135497A8D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FD7FA8C-D99E-45CD-B83E-E6D38B4D648F}" type="pres">
      <dgm:prSet presAssocID="{7F6EF9B8-12DA-4E32-98DF-10135497A8D9}" presName="centerTile" presStyleLbl="fgShp" presStyleIdx="0" presStyleCnt="1" custScaleX="110531" custScaleY="12656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DA77BC22-37A9-4ED9-82C5-34445BD5AF34}" type="presOf" srcId="{2ED28F22-6541-4E99-91EA-7569265F4B7A}" destId="{DFD7FA8C-D99E-45CD-B83E-E6D38B4D648F}" srcOrd="0" destOrd="0" presId="urn:microsoft.com/office/officeart/2005/8/layout/matrix1"/>
    <dgm:cxn modelId="{1D1DCE9D-DD34-4064-B67C-CBC34B979A7F}" type="presOf" srcId="{47FE3CCD-E282-4137-BA93-B228C1384D06}" destId="{1129B630-80C5-464C-B384-F2619EEAFCE7}" srcOrd="1" destOrd="0" presId="urn:microsoft.com/office/officeart/2005/8/layout/matrix1"/>
    <dgm:cxn modelId="{AA6A2A7B-E0F8-43AB-B4CC-C75EE71FADB5}" srcId="{2ED28F22-6541-4E99-91EA-7569265F4B7A}" destId="{F2FA14BF-E9B1-4BF2-BC49-B8CCFD13815B}" srcOrd="2" destOrd="0" parTransId="{ED6CAA4D-9373-4A77-A306-DC57E8A44CF5}" sibTransId="{C548E5C8-B019-4D51-BB2B-E3910050D477}"/>
    <dgm:cxn modelId="{4602B921-C0EA-4D5B-93BD-744879871CA7}" srcId="{7F6EF9B8-12DA-4E32-98DF-10135497A8D9}" destId="{2ED28F22-6541-4E99-91EA-7569265F4B7A}" srcOrd="0" destOrd="0" parTransId="{A0D002C4-8B3B-43F5-BF85-E28171B90F3F}" sibTransId="{BB64493B-5632-4FCC-A6BF-B378B926E32C}"/>
    <dgm:cxn modelId="{AE7CA4ED-64AB-4BEA-AF94-41289C2DCDE7}" type="presOf" srcId="{F2FA14BF-E9B1-4BF2-BC49-B8CCFD13815B}" destId="{B3D50DDA-2739-4646-8842-4E79B64C2252}" srcOrd="1" destOrd="0" presId="urn:microsoft.com/office/officeart/2005/8/layout/matrix1"/>
    <dgm:cxn modelId="{D5E789AC-5CE5-465C-9519-A27C1B137AA3}" srcId="{2ED28F22-6541-4E99-91EA-7569265F4B7A}" destId="{47FE3CCD-E282-4137-BA93-B228C1384D06}" srcOrd="0" destOrd="0" parTransId="{C275D2B8-CDD0-484E-9DA7-2601D6E046FB}" sibTransId="{2A3983E3-D1CA-44E3-B2D5-82A8D2AAE3F2}"/>
    <dgm:cxn modelId="{0D445B55-3697-4A6A-BF38-B18A9AE1EE74}" srcId="{2ED28F22-6541-4E99-91EA-7569265F4B7A}" destId="{99473103-FA25-4799-A22E-1153078D580D}" srcOrd="3" destOrd="0" parTransId="{79528BBB-143B-4BAB-8B97-12486080B0A0}" sibTransId="{414B2F3A-20A0-4AA8-B3C2-849BEFEE40F3}"/>
    <dgm:cxn modelId="{256AEE5A-20DC-40F3-AD6E-860BB42AB8F4}" type="presOf" srcId="{99473103-FA25-4799-A22E-1153078D580D}" destId="{A0A9309E-1075-42ED-BB53-3893B98B9321}" srcOrd="1" destOrd="0" presId="urn:microsoft.com/office/officeart/2005/8/layout/matrix1"/>
    <dgm:cxn modelId="{36EBB2EB-7F59-46D4-A18F-DED20695CC10}" type="presOf" srcId="{CB979E25-72E5-461D-9441-70B48AD6B580}" destId="{E58FF1C0-E26C-4974-A8ED-60AB85068927}" srcOrd="1" destOrd="0" presId="urn:microsoft.com/office/officeart/2005/8/layout/matrix1"/>
    <dgm:cxn modelId="{D3B6BDD0-811A-46C7-B7D5-E4FE9C972D64}" type="presOf" srcId="{CB979E25-72E5-461D-9441-70B48AD6B580}" destId="{A5422B65-DD64-4E14-B17A-A7003ED6496A}" srcOrd="0" destOrd="0" presId="urn:microsoft.com/office/officeart/2005/8/layout/matrix1"/>
    <dgm:cxn modelId="{83EF88D6-C468-4400-B4CA-E460722B990C}" type="presOf" srcId="{F2FA14BF-E9B1-4BF2-BC49-B8CCFD13815B}" destId="{E93C1EAC-4FA4-4244-8F45-55EF1BDA0901}" srcOrd="0" destOrd="0" presId="urn:microsoft.com/office/officeart/2005/8/layout/matrix1"/>
    <dgm:cxn modelId="{11431720-4E8D-42AC-9B94-26C897FF106A}" srcId="{2ED28F22-6541-4E99-91EA-7569265F4B7A}" destId="{CB979E25-72E5-461D-9441-70B48AD6B580}" srcOrd="1" destOrd="0" parTransId="{00824CE5-833F-4BD4-A290-D642DB3B7CCF}" sibTransId="{A53510F2-6E99-4569-80A4-81935FFB29BD}"/>
    <dgm:cxn modelId="{36F054CA-348D-45FC-B960-61BBE27B118A}" type="presOf" srcId="{47FE3CCD-E282-4137-BA93-B228C1384D06}" destId="{F7EED8B0-A9B1-4D73-8105-CC1440B14AE5}" srcOrd="0" destOrd="0" presId="urn:microsoft.com/office/officeart/2005/8/layout/matrix1"/>
    <dgm:cxn modelId="{D0D3F418-E0B8-4C69-B083-303FC777882C}" type="presOf" srcId="{99473103-FA25-4799-A22E-1153078D580D}" destId="{C2376060-53FD-4FAD-B394-97F755E32946}" srcOrd="0" destOrd="0" presId="urn:microsoft.com/office/officeart/2005/8/layout/matrix1"/>
    <dgm:cxn modelId="{3CBE8DC2-4EA9-4212-8AD5-14A4F0964055}" type="presOf" srcId="{7F6EF9B8-12DA-4E32-98DF-10135497A8D9}" destId="{E65D861E-D9FF-4E06-B49C-201F219B5CEF}" srcOrd="0" destOrd="0" presId="urn:microsoft.com/office/officeart/2005/8/layout/matrix1"/>
    <dgm:cxn modelId="{515677D7-F112-4BE1-A72C-2FF3BF531245}" type="presParOf" srcId="{E65D861E-D9FF-4E06-B49C-201F219B5CEF}" destId="{44967C28-9A37-4163-B05F-0018317C2FAC}" srcOrd="0" destOrd="0" presId="urn:microsoft.com/office/officeart/2005/8/layout/matrix1"/>
    <dgm:cxn modelId="{9F6002C3-E203-4677-BAEA-D3085010CE26}" type="presParOf" srcId="{44967C28-9A37-4163-B05F-0018317C2FAC}" destId="{F7EED8B0-A9B1-4D73-8105-CC1440B14AE5}" srcOrd="0" destOrd="0" presId="urn:microsoft.com/office/officeart/2005/8/layout/matrix1"/>
    <dgm:cxn modelId="{83F235EF-482C-4242-B045-2897CFD09F61}" type="presParOf" srcId="{44967C28-9A37-4163-B05F-0018317C2FAC}" destId="{1129B630-80C5-464C-B384-F2619EEAFCE7}" srcOrd="1" destOrd="0" presId="urn:microsoft.com/office/officeart/2005/8/layout/matrix1"/>
    <dgm:cxn modelId="{6F3E07E3-FAD6-4114-9AAF-6B3351719FDF}" type="presParOf" srcId="{44967C28-9A37-4163-B05F-0018317C2FAC}" destId="{A5422B65-DD64-4E14-B17A-A7003ED6496A}" srcOrd="2" destOrd="0" presId="urn:microsoft.com/office/officeart/2005/8/layout/matrix1"/>
    <dgm:cxn modelId="{B41FE3D7-101D-49B1-BF4F-70F7E8B6E86D}" type="presParOf" srcId="{44967C28-9A37-4163-B05F-0018317C2FAC}" destId="{E58FF1C0-E26C-4974-A8ED-60AB85068927}" srcOrd="3" destOrd="0" presId="urn:microsoft.com/office/officeart/2005/8/layout/matrix1"/>
    <dgm:cxn modelId="{7104D49D-A938-4415-92D1-B7E94B197A6E}" type="presParOf" srcId="{44967C28-9A37-4163-B05F-0018317C2FAC}" destId="{E93C1EAC-4FA4-4244-8F45-55EF1BDA0901}" srcOrd="4" destOrd="0" presId="urn:microsoft.com/office/officeart/2005/8/layout/matrix1"/>
    <dgm:cxn modelId="{94FBDB39-FD7E-47D4-86CA-32573CD419A3}" type="presParOf" srcId="{44967C28-9A37-4163-B05F-0018317C2FAC}" destId="{B3D50DDA-2739-4646-8842-4E79B64C2252}" srcOrd="5" destOrd="0" presId="urn:microsoft.com/office/officeart/2005/8/layout/matrix1"/>
    <dgm:cxn modelId="{8E5E5B98-D577-4DA7-88B0-75F15CCD3907}" type="presParOf" srcId="{44967C28-9A37-4163-B05F-0018317C2FAC}" destId="{C2376060-53FD-4FAD-B394-97F755E32946}" srcOrd="6" destOrd="0" presId="urn:microsoft.com/office/officeart/2005/8/layout/matrix1"/>
    <dgm:cxn modelId="{638472D4-A2E7-439C-82AA-E43814D66180}" type="presParOf" srcId="{44967C28-9A37-4163-B05F-0018317C2FAC}" destId="{A0A9309E-1075-42ED-BB53-3893B98B9321}" srcOrd="7" destOrd="0" presId="urn:microsoft.com/office/officeart/2005/8/layout/matrix1"/>
    <dgm:cxn modelId="{D8C485B8-943B-4EF4-9735-9DB70465AC1C}" type="presParOf" srcId="{E65D861E-D9FF-4E06-B49C-201F219B5CEF}" destId="{DFD7FA8C-D99E-45CD-B83E-E6D38B4D648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54EDC04-B905-45C3-9999-44F57DD08F41}" type="doc">
      <dgm:prSet loTypeId="urn:microsoft.com/office/officeart/2005/8/layout/arrow2" loCatId="process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2BAF788-F82D-4CBC-ACC0-EBD8E46A4F37}">
      <dgm:prSet phldrT="[Tekst]" custT="1"/>
      <dgm:spPr/>
      <dgm:t>
        <a:bodyPr/>
        <a:lstStyle/>
        <a:p>
          <a:r>
            <a:rPr lang="pl-PL" sz="3200" b="1" dirty="0" smtClean="0"/>
            <a:t>2015</a:t>
          </a:r>
        </a:p>
      </dgm:t>
    </dgm:pt>
    <dgm:pt modelId="{3D8F89FB-DAC9-443E-85AF-C7EB43D1CA58}" type="parTrans" cxnId="{5A281F60-F9F5-47DB-9ABE-37BD91B53C53}">
      <dgm:prSet/>
      <dgm:spPr/>
      <dgm:t>
        <a:bodyPr/>
        <a:lstStyle/>
        <a:p>
          <a:endParaRPr lang="pl-PL"/>
        </a:p>
      </dgm:t>
    </dgm:pt>
    <dgm:pt modelId="{007D9AE5-FAC9-4310-9E72-3A2FC4F4C7C6}" type="sibTrans" cxnId="{5A281F60-F9F5-47DB-9ABE-37BD91B53C53}">
      <dgm:prSet/>
      <dgm:spPr/>
      <dgm:t>
        <a:bodyPr/>
        <a:lstStyle/>
        <a:p>
          <a:endParaRPr lang="pl-PL"/>
        </a:p>
      </dgm:t>
    </dgm:pt>
    <dgm:pt modelId="{92772749-8357-4484-A9F6-6B24CCF2D3C5}">
      <dgm:prSet phldrT="[Tekst]" custT="1"/>
      <dgm:spPr/>
      <dgm:t>
        <a:bodyPr/>
        <a:lstStyle/>
        <a:p>
          <a:r>
            <a:rPr lang="pl-PL" sz="3200" b="1" dirty="0" smtClean="0"/>
            <a:t>2020</a:t>
          </a:r>
          <a:endParaRPr lang="pl-PL" sz="2400" dirty="0"/>
        </a:p>
      </dgm:t>
    </dgm:pt>
    <dgm:pt modelId="{4304BAD1-9106-45CD-A3DC-544B6EE471A1}" type="parTrans" cxnId="{0094122F-8F6B-480C-9A25-95724E56ADCC}">
      <dgm:prSet/>
      <dgm:spPr/>
      <dgm:t>
        <a:bodyPr/>
        <a:lstStyle/>
        <a:p>
          <a:endParaRPr lang="pl-PL"/>
        </a:p>
      </dgm:t>
    </dgm:pt>
    <dgm:pt modelId="{CCCE3BC1-69E3-4B73-B2AE-32A019DFFBCB}" type="sibTrans" cxnId="{0094122F-8F6B-480C-9A25-95724E56ADCC}">
      <dgm:prSet/>
      <dgm:spPr/>
      <dgm:t>
        <a:bodyPr/>
        <a:lstStyle/>
        <a:p>
          <a:endParaRPr lang="pl-PL"/>
        </a:p>
      </dgm:t>
    </dgm:pt>
    <dgm:pt modelId="{9D99533D-6377-4AE2-B30B-946C76D994F9}">
      <dgm:prSet phldrT="[Tekst]" custT="1"/>
      <dgm:spPr/>
      <dgm:t>
        <a:bodyPr/>
        <a:lstStyle/>
        <a:p>
          <a:r>
            <a:rPr lang="pl-PL" sz="3200" b="1" dirty="0" smtClean="0"/>
            <a:t>2025</a:t>
          </a:r>
          <a:endParaRPr lang="pl-PL" sz="1600" dirty="0"/>
        </a:p>
      </dgm:t>
    </dgm:pt>
    <dgm:pt modelId="{FB93949E-1A0E-4D80-8693-987B6F8B1B0A}" type="parTrans" cxnId="{2E5351C4-F527-4D0F-A24A-B57B9DABE342}">
      <dgm:prSet/>
      <dgm:spPr/>
      <dgm:t>
        <a:bodyPr/>
        <a:lstStyle/>
        <a:p>
          <a:endParaRPr lang="pl-PL"/>
        </a:p>
      </dgm:t>
    </dgm:pt>
    <dgm:pt modelId="{2A70C079-7856-4670-B836-0425B20631AB}" type="sibTrans" cxnId="{2E5351C4-F527-4D0F-A24A-B57B9DABE342}">
      <dgm:prSet/>
      <dgm:spPr/>
      <dgm:t>
        <a:bodyPr/>
        <a:lstStyle/>
        <a:p>
          <a:endParaRPr lang="pl-PL"/>
        </a:p>
      </dgm:t>
    </dgm:pt>
    <dgm:pt modelId="{3340133B-A4C1-4BF4-A82B-79BBCA7F077F}">
      <dgm:prSet/>
      <dgm:spPr/>
      <dgm:t>
        <a:bodyPr/>
        <a:lstStyle/>
        <a:p>
          <a:endParaRPr lang="pl-PL" dirty="0"/>
        </a:p>
      </dgm:t>
    </dgm:pt>
    <dgm:pt modelId="{95008B90-F1A8-4FD3-B7C9-615708A812DB}" type="parTrans" cxnId="{20F78DA4-B703-48C0-B704-52A5458AC844}">
      <dgm:prSet/>
      <dgm:spPr/>
      <dgm:t>
        <a:bodyPr/>
        <a:lstStyle/>
        <a:p>
          <a:endParaRPr lang="pl-PL"/>
        </a:p>
      </dgm:t>
    </dgm:pt>
    <dgm:pt modelId="{E23E3695-6901-4B28-AA39-1C3D9B7C6134}" type="sibTrans" cxnId="{20F78DA4-B703-48C0-B704-52A5458AC844}">
      <dgm:prSet/>
      <dgm:spPr/>
      <dgm:t>
        <a:bodyPr/>
        <a:lstStyle/>
        <a:p>
          <a:endParaRPr lang="pl-PL"/>
        </a:p>
      </dgm:t>
    </dgm:pt>
    <dgm:pt modelId="{0451F182-811E-410A-BE36-EF6248ABC2C2}">
      <dgm:prSet phldrT="[Tekst]" custT="1"/>
      <dgm:spPr/>
      <dgm:t>
        <a:bodyPr/>
        <a:lstStyle/>
        <a:p>
          <a:r>
            <a:rPr lang="pl-PL" sz="3200" b="1" dirty="0" smtClean="0"/>
            <a:t>2030</a:t>
          </a:r>
          <a:endParaRPr lang="pl-PL" sz="1600" dirty="0"/>
        </a:p>
      </dgm:t>
    </dgm:pt>
    <dgm:pt modelId="{75DA1473-EB07-469E-9946-B688C64083BB}" type="parTrans" cxnId="{A7942E48-E600-43E4-9FB1-20FDA6AA642C}">
      <dgm:prSet/>
      <dgm:spPr/>
      <dgm:t>
        <a:bodyPr/>
        <a:lstStyle/>
        <a:p>
          <a:endParaRPr lang="pl-PL"/>
        </a:p>
      </dgm:t>
    </dgm:pt>
    <dgm:pt modelId="{193826A4-6330-4B7A-8299-619CACADC6B8}" type="sibTrans" cxnId="{A7942E48-E600-43E4-9FB1-20FDA6AA642C}">
      <dgm:prSet/>
      <dgm:spPr/>
      <dgm:t>
        <a:bodyPr/>
        <a:lstStyle/>
        <a:p>
          <a:endParaRPr lang="pl-PL"/>
        </a:p>
      </dgm:t>
    </dgm:pt>
    <dgm:pt modelId="{A606E52B-FC3D-41CB-A2A7-2063BD6175AD}" type="pres">
      <dgm:prSet presAssocID="{254EDC04-B905-45C3-9999-44F57DD08F4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16D03C1-7237-4560-8DC3-78DF5D850CA6}" type="pres">
      <dgm:prSet presAssocID="{254EDC04-B905-45C3-9999-44F57DD08F41}" presName="arrow" presStyleLbl="bgShp" presStyleIdx="0" presStyleCnt="1"/>
      <dgm:spPr/>
    </dgm:pt>
    <dgm:pt modelId="{29681D90-7A1E-45C3-9E9D-82607F1BE9FB}" type="pres">
      <dgm:prSet presAssocID="{254EDC04-B905-45C3-9999-44F57DD08F41}" presName="arrowDiagram5" presStyleCnt="0"/>
      <dgm:spPr/>
    </dgm:pt>
    <dgm:pt modelId="{D1E046A3-1904-4C81-960F-615049EC4139}" type="pres">
      <dgm:prSet presAssocID="{C2BAF788-F82D-4CBC-ACC0-EBD8E46A4F37}" presName="bullet5a" presStyleLbl="node1" presStyleIdx="0" presStyleCnt="5"/>
      <dgm:spPr/>
    </dgm:pt>
    <dgm:pt modelId="{EC0E6807-CB3F-4223-82BC-C9F25AF2913D}" type="pres">
      <dgm:prSet presAssocID="{C2BAF788-F82D-4CBC-ACC0-EBD8E46A4F37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CC65C2C-2180-4BAF-85B1-53D6E8C66BCD}" type="pres">
      <dgm:prSet presAssocID="{92772749-8357-4484-A9F6-6B24CCF2D3C5}" presName="bullet5b" presStyleLbl="node1" presStyleIdx="1" presStyleCnt="5"/>
      <dgm:spPr/>
    </dgm:pt>
    <dgm:pt modelId="{E8996B9B-7811-4C0C-9B2E-F2DB0C0C615D}" type="pres">
      <dgm:prSet presAssocID="{92772749-8357-4484-A9F6-6B24CCF2D3C5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9280C4-A72A-465D-8782-11E92924BB04}" type="pres">
      <dgm:prSet presAssocID="{9D99533D-6377-4AE2-B30B-946C76D994F9}" presName="bullet5c" presStyleLbl="node1" presStyleIdx="2" presStyleCnt="5"/>
      <dgm:spPr/>
    </dgm:pt>
    <dgm:pt modelId="{93AEDCB1-0AF1-462E-9B01-FCB29E0CA001}" type="pres">
      <dgm:prSet presAssocID="{9D99533D-6377-4AE2-B30B-946C76D994F9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A0D8936-3CBC-4ECB-BB95-2C375B3C3972}" type="pres">
      <dgm:prSet presAssocID="{0451F182-811E-410A-BE36-EF6248ABC2C2}" presName="bullet5d" presStyleLbl="node1" presStyleIdx="3" presStyleCnt="5"/>
      <dgm:spPr/>
    </dgm:pt>
    <dgm:pt modelId="{8FFBD453-2061-463D-A41A-C3871816937A}" type="pres">
      <dgm:prSet presAssocID="{0451F182-811E-410A-BE36-EF6248ABC2C2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9787AD8-5884-485A-B040-1F96893C9EFA}" type="pres">
      <dgm:prSet presAssocID="{3340133B-A4C1-4BF4-A82B-79BBCA7F077F}" presName="bullet5e" presStyleLbl="node1" presStyleIdx="4" presStyleCnt="5"/>
      <dgm:spPr/>
    </dgm:pt>
    <dgm:pt modelId="{94DD5299-0166-4949-AFBB-1C2FB6CCB76E}" type="pres">
      <dgm:prSet presAssocID="{3340133B-A4C1-4BF4-A82B-79BBCA7F077F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7942E48-E600-43E4-9FB1-20FDA6AA642C}" srcId="{254EDC04-B905-45C3-9999-44F57DD08F41}" destId="{0451F182-811E-410A-BE36-EF6248ABC2C2}" srcOrd="3" destOrd="0" parTransId="{75DA1473-EB07-469E-9946-B688C64083BB}" sibTransId="{193826A4-6330-4B7A-8299-619CACADC6B8}"/>
    <dgm:cxn modelId="{5E07A0D2-934C-4631-9BCB-080FA5AB8F2E}" type="presOf" srcId="{3340133B-A4C1-4BF4-A82B-79BBCA7F077F}" destId="{94DD5299-0166-4949-AFBB-1C2FB6CCB76E}" srcOrd="0" destOrd="0" presId="urn:microsoft.com/office/officeart/2005/8/layout/arrow2"/>
    <dgm:cxn modelId="{DAE04736-E380-4F44-9D42-0A31CCB97FC5}" type="presOf" srcId="{254EDC04-B905-45C3-9999-44F57DD08F41}" destId="{A606E52B-FC3D-41CB-A2A7-2063BD6175AD}" srcOrd="0" destOrd="0" presId="urn:microsoft.com/office/officeart/2005/8/layout/arrow2"/>
    <dgm:cxn modelId="{586F7DEA-AA21-4BAB-A85B-C14BF5A6A112}" type="presOf" srcId="{0451F182-811E-410A-BE36-EF6248ABC2C2}" destId="{8FFBD453-2061-463D-A41A-C3871816937A}" srcOrd="0" destOrd="0" presId="urn:microsoft.com/office/officeart/2005/8/layout/arrow2"/>
    <dgm:cxn modelId="{0094122F-8F6B-480C-9A25-95724E56ADCC}" srcId="{254EDC04-B905-45C3-9999-44F57DD08F41}" destId="{92772749-8357-4484-A9F6-6B24CCF2D3C5}" srcOrd="1" destOrd="0" parTransId="{4304BAD1-9106-45CD-A3DC-544B6EE471A1}" sibTransId="{CCCE3BC1-69E3-4B73-B2AE-32A019DFFBCB}"/>
    <dgm:cxn modelId="{91712E00-0EB4-49AF-A6DE-1D3718AEF041}" type="presOf" srcId="{C2BAF788-F82D-4CBC-ACC0-EBD8E46A4F37}" destId="{EC0E6807-CB3F-4223-82BC-C9F25AF2913D}" srcOrd="0" destOrd="0" presId="urn:microsoft.com/office/officeart/2005/8/layout/arrow2"/>
    <dgm:cxn modelId="{5D2C5EE3-6295-4484-BE01-405D7078E913}" type="presOf" srcId="{9D99533D-6377-4AE2-B30B-946C76D994F9}" destId="{93AEDCB1-0AF1-462E-9B01-FCB29E0CA001}" srcOrd="0" destOrd="0" presId="urn:microsoft.com/office/officeart/2005/8/layout/arrow2"/>
    <dgm:cxn modelId="{5A281F60-F9F5-47DB-9ABE-37BD91B53C53}" srcId="{254EDC04-B905-45C3-9999-44F57DD08F41}" destId="{C2BAF788-F82D-4CBC-ACC0-EBD8E46A4F37}" srcOrd="0" destOrd="0" parTransId="{3D8F89FB-DAC9-443E-85AF-C7EB43D1CA58}" sibTransId="{007D9AE5-FAC9-4310-9E72-3A2FC4F4C7C6}"/>
    <dgm:cxn modelId="{2E5351C4-F527-4D0F-A24A-B57B9DABE342}" srcId="{254EDC04-B905-45C3-9999-44F57DD08F41}" destId="{9D99533D-6377-4AE2-B30B-946C76D994F9}" srcOrd="2" destOrd="0" parTransId="{FB93949E-1A0E-4D80-8693-987B6F8B1B0A}" sibTransId="{2A70C079-7856-4670-B836-0425B20631AB}"/>
    <dgm:cxn modelId="{20F78DA4-B703-48C0-B704-52A5458AC844}" srcId="{254EDC04-B905-45C3-9999-44F57DD08F41}" destId="{3340133B-A4C1-4BF4-A82B-79BBCA7F077F}" srcOrd="4" destOrd="0" parTransId="{95008B90-F1A8-4FD3-B7C9-615708A812DB}" sibTransId="{E23E3695-6901-4B28-AA39-1C3D9B7C6134}"/>
    <dgm:cxn modelId="{13326E68-A8DE-4FE7-ADD0-F97E7FD617A8}" type="presOf" srcId="{92772749-8357-4484-A9F6-6B24CCF2D3C5}" destId="{E8996B9B-7811-4C0C-9B2E-F2DB0C0C615D}" srcOrd="0" destOrd="0" presId="urn:microsoft.com/office/officeart/2005/8/layout/arrow2"/>
    <dgm:cxn modelId="{445AFC9B-FF1A-4AF7-B329-1287F715BF2C}" type="presParOf" srcId="{A606E52B-FC3D-41CB-A2A7-2063BD6175AD}" destId="{916D03C1-7237-4560-8DC3-78DF5D850CA6}" srcOrd="0" destOrd="0" presId="urn:microsoft.com/office/officeart/2005/8/layout/arrow2"/>
    <dgm:cxn modelId="{D7CA83DD-844D-46B9-82EC-BE70C3F0202F}" type="presParOf" srcId="{A606E52B-FC3D-41CB-A2A7-2063BD6175AD}" destId="{29681D90-7A1E-45C3-9E9D-82607F1BE9FB}" srcOrd="1" destOrd="0" presId="urn:microsoft.com/office/officeart/2005/8/layout/arrow2"/>
    <dgm:cxn modelId="{4EA368FA-5E54-494D-9EE6-4D51AB7FC7C6}" type="presParOf" srcId="{29681D90-7A1E-45C3-9E9D-82607F1BE9FB}" destId="{D1E046A3-1904-4C81-960F-615049EC4139}" srcOrd="0" destOrd="0" presId="urn:microsoft.com/office/officeart/2005/8/layout/arrow2"/>
    <dgm:cxn modelId="{5A8E9788-666C-4774-8AEF-5AA7A92574F1}" type="presParOf" srcId="{29681D90-7A1E-45C3-9E9D-82607F1BE9FB}" destId="{EC0E6807-CB3F-4223-82BC-C9F25AF2913D}" srcOrd="1" destOrd="0" presId="urn:microsoft.com/office/officeart/2005/8/layout/arrow2"/>
    <dgm:cxn modelId="{126FFBE5-7ECB-4D79-AB99-870184627C5B}" type="presParOf" srcId="{29681D90-7A1E-45C3-9E9D-82607F1BE9FB}" destId="{FCC65C2C-2180-4BAF-85B1-53D6E8C66BCD}" srcOrd="2" destOrd="0" presId="urn:microsoft.com/office/officeart/2005/8/layout/arrow2"/>
    <dgm:cxn modelId="{E2F7A051-A7B4-4FE6-871E-2C283C6BE67A}" type="presParOf" srcId="{29681D90-7A1E-45C3-9E9D-82607F1BE9FB}" destId="{E8996B9B-7811-4C0C-9B2E-F2DB0C0C615D}" srcOrd="3" destOrd="0" presId="urn:microsoft.com/office/officeart/2005/8/layout/arrow2"/>
    <dgm:cxn modelId="{0F857888-6F4A-46E5-8AD5-8F11BD8C43E1}" type="presParOf" srcId="{29681D90-7A1E-45C3-9E9D-82607F1BE9FB}" destId="{A49280C4-A72A-465D-8782-11E92924BB04}" srcOrd="4" destOrd="0" presId="urn:microsoft.com/office/officeart/2005/8/layout/arrow2"/>
    <dgm:cxn modelId="{0E9B8F8F-17BA-4EDA-A80D-FAB049C894BA}" type="presParOf" srcId="{29681D90-7A1E-45C3-9E9D-82607F1BE9FB}" destId="{93AEDCB1-0AF1-462E-9B01-FCB29E0CA001}" srcOrd="5" destOrd="0" presId="urn:microsoft.com/office/officeart/2005/8/layout/arrow2"/>
    <dgm:cxn modelId="{35C07E00-A0DD-4190-B607-1647D06CC6C3}" type="presParOf" srcId="{29681D90-7A1E-45C3-9E9D-82607F1BE9FB}" destId="{9A0D8936-3CBC-4ECB-BB95-2C375B3C3972}" srcOrd="6" destOrd="0" presId="urn:microsoft.com/office/officeart/2005/8/layout/arrow2"/>
    <dgm:cxn modelId="{0FC9D47F-0B08-4465-8FE2-F565A89C4E5C}" type="presParOf" srcId="{29681D90-7A1E-45C3-9E9D-82607F1BE9FB}" destId="{8FFBD453-2061-463D-A41A-C3871816937A}" srcOrd="7" destOrd="0" presId="urn:microsoft.com/office/officeart/2005/8/layout/arrow2"/>
    <dgm:cxn modelId="{1CF30C76-C491-4A1A-8515-F8146EA3DD04}" type="presParOf" srcId="{29681D90-7A1E-45C3-9E9D-82607F1BE9FB}" destId="{B9787AD8-5884-485A-B040-1F96893C9EFA}" srcOrd="8" destOrd="0" presId="urn:microsoft.com/office/officeart/2005/8/layout/arrow2"/>
    <dgm:cxn modelId="{F2E98591-DED1-4725-A65E-6A0C1527E8B2}" type="presParOf" srcId="{29681D90-7A1E-45C3-9E9D-82607F1BE9FB}" destId="{94DD5299-0166-4949-AFBB-1C2FB6CCB76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15E2FD1-3856-498C-BA97-B2F525FD1462}" type="doc">
      <dgm:prSet loTypeId="urn:microsoft.com/office/officeart/2005/8/layout/radial4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1267DE85-065D-4323-97E3-73724937563E}">
      <dgm:prSet phldrT="[Tekst]" custT="1"/>
      <dgm:spPr/>
      <dgm:t>
        <a:bodyPr/>
        <a:lstStyle/>
        <a:p>
          <a:r>
            <a:rPr lang="pl-PL" sz="2200" b="1" dirty="0" smtClean="0"/>
            <a:t>WSPÓŁPRACA</a:t>
          </a:r>
          <a:endParaRPr lang="pl-PL" sz="2200" b="1" dirty="0"/>
        </a:p>
      </dgm:t>
    </dgm:pt>
    <dgm:pt modelId="{86422644-81AD-4D01-94D9-D5E836694EB7}" type="parTrans" cxnId="{6D020626-36D0-4F41-88E3-60F36AC6BAC2}">
      <dgm:prSet/>
      <dgm:spPr/>
      <dgm:t>
        <a:bodyPr/>
        <a:lstStyle/>
        <a:p>
          <a:endParaRPr lang="pl-PL"/>
        </a:p>
      </dgm:t>
    </dgm:pt>
    <dgm:pt modelId="{34576002-01E3-4187-BF23-7BCE51D1FA31}" type="sibTrans" cxnId="{6D020626-36D0-4F41-88E3-60F36AC6BAC2}">
      <dgm:prSet/>
      <dgm:spPr/>
      <dgm:t>
        <a:bodyPr/>
        <a:lstStyle/>
        <a:p>
          <a:endParaRPr lang="pl-PL"/>
        </a:p>
      </dgm:t>
    </dgm:pt>
    <dgm:pt modelId="{B03807C1-49FE-41F9-9AEE-4B31CFE5DD2F}">
      <dgm:prSet phldrT="[Tekst]" custT="1"/>
      <dgm:spPr/>
      <dgm:t>
        <a:bodyPr/>
        <a:lstStyle/>
        <a:p>
          <a:r>
            <a:rPr lang="pl-PL" sz="1800" b="1" dirty="0" smtClean="0"/>
            <a:t>SOŁTYSI </a:t>
          </a:r>
        </a:p>
        <a:p>
          <a:r>
            <a:rPr lang="pl-PL" sz="1800" b="1" dirty="0" smtClean="0"/>
            <a:t>I LIDERZY MIEJSCOWOŚCI</a:t>
          </a:r>
          <a:endParaRPr lang="pl-PL" sz="1800" b="1" dirty="0"/>
        </a:p>
      </dgm:t>
    </dgm:pt>
    <dgm:pt modelId="{FA8ED69D-7010-43E8-B181-7D36E07DE496}" type="parTrans" cxnId="{43E04454-35DA-4367-938C-18579C292359}">
      <dgm:prSet/>
      <dgm:spPr/>
      <dgm:t>
        <a:bodyPr/>
        <a:lstStyle/>
        <a:p>
          <a:endParaRPr lang="pl-PL"/>
        </a:p>
      </dgm:t>
    </dgm:pt>
    <dgm:pt modelId="{98C231D0-1187-487C-9BA0-0A26FE84EBA7}" type="sibTrans" cxnId="{43E04454-35DA-4367-938C-18579C292359}">
      <dgm:prSet/>
      <dgm:spPr/>
      <dgm:t>
        <a:bodyPr/>
        <a:lstStyle/>
        <a:p>
          <a:endParaRPr lang="pl-PL"/>
        </a:p>
      </dgm:t>
    </dgm:pt>
    <dgm:pt modelId="{CDB10200-2BA8-4071-83B7-CAEA69533156}">
      <dgm:prSet phldrT="[Tekst]" custT="1"/>
      <dgm:spPr/>
      <dgm:t>
        <a:bodyPr/>
        <a:lstStyle/>
        <a:p>
          <a:r>
            <a:rPr lang="pl-PL" sz="1800" b="1" dirty="0" smtClean="0"/>
            <a:t>SAMORZĄDY</a:t>
          </a:r>
        </a:p>
        <a:p>
          <a:r>
            <a:rPr lang="pl-PL" sz="1800" b="1" dirty="0" smtClean="0"/>
            <a:t>GMIN</a:t>
          </a:r>
          <a:endParaRPr lang="pl-PL" sz="1800" b="1" dirty="0"/>
        </a:p>
      </dgm:t>
    </dgm:pt>
    <dgm:pt modelId="{651FC2BD-80B3-4B29-BE97-172C3C0D7771}" type="parTrans" cxnId="{5D82CDD1-8F20-4E33-93BD-FB78BC2D935A}">
      <dgm:prSet/>
      <dgm:spPr/>
      <dgm:t>
        <a:bodyPr/>
        <a:lstStyle/>
        <a:p>
          <a:endParaRPr lang="pl-PL"/>
        </a:p>
      </dgm:t>
    </dgm:pt>
    <dgm:pt modelId="{2FC4ED2E-BCDE-4413-9D29-D5FA1C5CCE18}" type="sibTrans" cxnId="{5D82CDD1-8F20-4E33-93BD-FB78BC2D935A}">
      <dgm:prSet/>
      <dgm:spPr/>
      <dgm:t>
        <a:bodyPr/>
        <a:lstStyle/>
        <a:p>
          <a:endParaRPr lang="pl-PL"/>
        </a:p>
      </dgm:t>
    </dgm:pt>
    <dgm:pt modelId="{9BC07758-F43F-4F04-A062-76340A9A6D74}">
      <dgm:prSet phldrT="[Tekst]" custT="1"/>
      <dgm:spPr/>
      <dgm:t>
        <a:bodyPr/>
        <a:lstStyle/>
        <a:p>
          <a:r>
            <a:rPr lang="pl-PL" sz="1800" b="1" dirty="0" smtClean="0"/>
            <a:t>SAMORZĄD POWIATOWY</a:t>
          </a:r>
          <a:endParaRPr lang="pl-PL" sz="1800" b="1" dirty="0"/>
        </a:p>
      </dgm:t>
    </dgm:pt>
    <dgm:pt modelId="{479BD10A-EF30-4144-A45B-D117F42BFF0E}" type="parTrans" cxnId="{111353D4-B919-4AA9-A274-63CBD826AB9A}">
      <dgm:prSet/>
      <dgm:spPr/>
      <dgm:t>
        <a:bodyPr/>
        <a:lstStyle/>
        <a:p>
          <a:endParaRPr lang="pl-PL"/>
        </a:p>
      </dgm:t>
    </dgm:pt>
    <dgm:pt modelId="{EE81DECF-C8C4-4947-87F5-58B6D0D35A1C}" type="sibTrans" cxnId="{111353D4-B919-4AA9-A274-63CBD826AB9A}">
      <dgm:prSet/>
      <dgm:spPr/>
      <dgm:t>
        <a:bodyPr/>
        <a:lstStyle/>
        <a:p>
          <a:endParaRPr lang="pl-PL"/>
        </a:p>
      </dgm:t>
    </dgm:pt>
    <dgm:pt modelId="{5135A15B-3FA5-4E79-8767-5C7A62306EE0}">
      <dgm:prSet custT="1"/>
      <dgm:spPr/>
      <dgm:t>
        <a:bodyPr/>
        <a:lstStyle/>
        <a:p>
          <a:r>
            <a:rPr lang="pl-PL" sz="1800" b="1" dirty="0" smtClean="0"/>
            <a:t>Podmioty z poziomu regionalnego</a:t>
          </a:r>
          <a:endParaRPr lang="pl-PL" sz="1800" b="1" dirty="0"/>
        </a:p>
      </dgm:t>
    </dgm:pt>
    <dgm:pt modelId="{2FDA7E88-5851-4E37-90C1-713415ECFD09}" type="parTrans" cxnId="{770DF4A8-3842-41D9-B7E9-BF026CD0D340}">
      <dgm:prSet/>
      <dgm:spPr/>
      <dgm:t>
        <a:bodyPr/>
        <a:lstStyle/>
        <a:p>
          <a:endParaRPr lang="pl-PL"/>
        </a:p>
      </dgm:t>
    </dgm:pt>
    <dgm:pt modelId="{C68C1A63-BFFE-4F42-854F-F8EFAC64E74B}" type="sibTrans" cxnId="{770DF4A8-3842-41D9-B7E9-BF026CD0D340}">
      <dgm:prSet/>
      <dgm:spPr/>
      <dgm:t>
        <a:bodyPr/>
        <a:lstStyle/>
        <a:p>
          <a:endParaRPr lang="pl-PL"/>
        </a:p>
      </dgm:t>
    </dgm:pt>
    <dgm:pt modelId="{C3C62AB8-45A0-4005-94CE-45A7B2D216D5}">
      <dgm:prSet custT="1"/>
      <dgm:spPr/>
      <dgm:t>
        <a:bodyPr/>
        <a:lstStyle/>
        <a:p>
          <a:r>
            <a:rPr lang="pl-PL" sz="1800" b="1" dirty="0" smtClean="0"/>
            <a:t>Podmioty z poziomu krajowego i międzynarodowego</a:t>
          </a:r>
          <a:endParaRPr lang="pl-PL" sz="1800" b="1" dirty="0"/>
        </a:p>
      </dgm:t>
    </dgm:pt>
    <dgm:pt modelId="{D00FDAF7-10CC-4395-9BE5-3C990193EBDA}" type="parTrans" cxnId="{4D4BA8A3-1DD1-4BC1-806C-481A2A507447}">
      <dgm:prSet/>
      <dgm:spPr/>
      <dgm:t>
        <a:bodyPr/>
        <a:lstStyle/>
        <a:p>
          <a:endParaRPr lang="pl-PL"/>
        </a:p>
      </dgm:t>
    </dgm:pt>
    <dgm:pt modelId="{E9D8BE5F-34F9-4B3F-818A-27417715C73A}" type="sibTrans" cxnId="{4D4BA8A3-1DD1-4BC1-806C-481A2A507447}">
      <dgm:prSet/>
      <dgm:spPr/>
      <dgm:t>
        <a:bodyPr/>
        <a:lstStyle/>
        <a:p>
          <a:endParaRPr lang="pl-PL"/>
        </a:p>
      </dgm:t>
    </dgm:pt>
    <dgm:pt modelId="{FDF97540-1925-43CF-ACA0-5DE9668D6C31}" type="pres">
      <dgm:prSet presAssocID="{D15E2FD1-3856-498C-BA97-B2F525FD146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1E75CE2-53F2-4214-B7FE-18246EB4A727}" type="pres">
      <dgm:prSet presAssocID="{1267DE85-065D-4323-97E3-73724937563E}" presName="centerShape" presStyleLbl="node0" presStyleIdx="0" presStyleCnt="1" custScaleX="118890" custScaleY="123076"/>
      <dgm:spPr/>
      <dgm:t>
        <a:bodyPr/>
        <a:lstStyle/>
        <a:p>
          <a:endParaRPr lang="pl-PL"/>
        </a:p>
      </dgm:t>
    </dgm:pt>
    <dgm:pt modelId="{DF42161A-B93F-4F3E-B4AB-B2C169E58174}" type="pres">
      <dgm:prSet presAssocID="{FA8ED69D-7010-43E8-B181-7D36E07DE496}" presName="parTrans" presStyleLbl="bgSibTrans2D1" presStyleIdx="0" presStyleCnt="5" custLinFactNeighborX="2451" custLinFactNeighborY="2800"/>
      <dgm:spPr/>
      <dgm:t>
        <a:bodyPr/>
        <a:lstStyle/>
        <a:p>
          <a:endParaRPr lang="pl-PL"/>
        </a:p>
      </dgm:t>
    </dgm:pt>
    <dgm:pt modelId="{DFAC648F-1E62-44AB-93AC-DE28FE4DED54}" type="pres">
      <dgm:prSet presAssocID="{B03807C1-49FE-41F9-9AEE-4B31CFE5DD2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2989409-A8FB-4088-B630-D1BDDD1E158A}" type="pres">
      <dgm:prSet presAssocID="{651FC2BD-80B3-4B29-BE97-172C3C0D7771}" presName="parTrans" presStyleLbl="bgSibTrans2D1" presStyleIdx="1" presStyleCnt="5" custScaleX="91004" custLinFactNeighborX="3811" custLinFactNeighborY="17401"/>
      <dgm:spPr/>
      <dgm:t>
        <a:bodyPr/>
        <a:lstStyle/>
        <a:p>
          <a:endParaRPr lang="pl-PL"/>
        </a:p>
      </dgm:t>
    </dgm:pt>
    <dgm:pt modelId="{D8CF5858-5AE6-4AC9-9291-9507F334322F}" type="pres">
      <dgm:prSet presAssocID="{CDB10200-2BA8-4071-83B7-CAEA6953315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33897D-0541-4DD4-9B4F-DACEC10CBFBA}" type="pres">
      <dgm:prSet presAssocID="{479BD10A-EF30-4144-A45B-D117F42BFF0E}" presName="parTrans" presStyleLbl="bgSibTrans2D1" presStyleIdx="2" presStyleCnt="5" custLinFactNeighborX="-1096" custLinFactNeighborY="12046"/>
      <dgm:spPr/>
      <dgm:t>
        <a:bodyPr/>
        <a:lstStyle/>
        <a:p>
          <a:endParaRPr lang="pl-PL"/>
        </a:p>
      </dgm:t>
    </dgm:pt>
    <dgm:pt modelId="{FE324A23-3187-4A10-BE44-FE94CCA31BE0}" type="pres">
      <dgm:prSet presAssocID="{9BC07758-F43F-4F04-A062-76340A9A6D74}" presName="node" presStyleLbl="node1" presStyleIdx="2" presStyleCnt="5" custRadScaleRad="97324" custRadScaleInc="-191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C068D73-0F15-4437-A782-9209F8C369BF}" type="pres">
      <dgm:prSet presAssocID="{2FDA7E88-5851-4E37-90C1-713415ECFD09}" presName="parTrans" presStyleLbl="bgSibTrans2D1" presStyleIdx="3" presStyleCnt="5" custLinFactNeighborX="-4226" custLinFactNeighborY="4215"/>
      <dgm:spPr/>
      <dgm:t>
        <a:bodyPr/>
        <a:lstStyle/>
        <a:p>
          <a:endParaRPr lang="pl-PL"/>
        </a:p>
      </dgm:t>
    </dgm:pt>
    <dgm:pt modelId="{190243E0-6803-4D77-B25C-363865E7995B}" type="pres">
      <dgm:prSet presAssocID="{5135A15B-3FA5-4E79-8767-5C7A62306EE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2A3DACA-5FA8-47F9-B55C-43C28967786B}" type="pres">
      <dgm:prSet presAssocID="{D00FDAF7-10CC-4395-9BE5-3C990193EBDA}" presName="parTrans" presStyleLbl="bgSibTrans2D1" presStyleIdx="4" presStyleCnt="5" custLinFactNeighborX="-4585" custLinFactNeighborY="5252"/>
      <dgm:spPr/>
      <dgm:t>
        <a:bodyPr/>
        <a:lstStyle/>
        <a:p>
          <a:endParaRPr lang="pl-PL"/>
        </a:p>
      </dgm:t>
    </dgm:pt>
    <dgm:pt modelId="{4DEC2BA1-94B6-4AD8-BB7F-FD29039E7FE8}" type="pres">
      <dgm:prSet presAssocID="{C3C62AB8-45A0-4005-94CE-45A7B2D216D5}" presName="node" presStyleLbl="node1" presStyleIdx="4" presStyleCnt="5" custScaleX="1080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FDD892B-FCB4-4017-84C6-B46775C2A3D4}" type="presOf" srcId="{FA8ED69D-7010-43E8-B181-7D36E07DE496}" destId="{DF42161A-B93F-4F3E-B4AB-B2C169E58174}" srcOrd="0" destOrd="0" presId="urn:microsoft.com/office/officeart/2005/8/layout/radial4"/>
    <dgm:cxn modelId="{43E04454-35DA-4367-938C-18579C292359}" srcId="{1267DE85-065D-4323-97E3-73724937563E}" destId="{B03807C1-49FE-41F9-9AEE-4B31CFE5DD2F}" srcOrd="0" destOrd="0" parTransId="{FA8ED69D-7010-43E8-B181-7D36E07DE496}" sibTransId="{98C231D0-1187-487C-9BA0-0A26FE84EBA7}"/>
    <dgm:cxn modelId="{7E8283CD-CD8F-4E84-A9B5-0A01618138B8}" type="presOf" srcId="{479BD10A-EF30-4144-A45B-D117F42BFF0E}" destId="{D733897D-0541-4DD4-9B4F-DACEC10CBFBA}" srcOrd="0" destOrd="0" presId="urn:microsoft.com/office/officeart/2005/8/layout/radial4"/>
    <dgm:cxn modelId="{B28B9F7A-DACA-4DD7-BBE8-DF8C0B884B4F}" type="presOf" srcId="{B03807C1-49FE-41F9-9AEE-4B31CFE5DD2F}" destId="{DFAC648F-1E62-44AB-93AC-DE28FE4DED54}" srcOrd="0" destOrd="0" presId="urn:microsoft.com/office/officeart/2005/8/layout/radial4"/>
    <dgm:cxn modelId="{C7972C17-0201-42AE-8A0E-A7B37D6C8299}" type="presOf" srcId="{1267DE85-065D-4323-97E3-73724937563E}" destId="{F1E75CE2-53F2-4214-B7FE-18246EB4A727}" srcOrd="0" destOrd="0" presId="urn:microsoft.com/office/officeart/2005/8/layout/radial4"/>
    <dgm:cxn modelId="{111353D4-B919-4AA9-A274-63CBD826AB9A}" srcId="{1267DE85-065D-4323-97E3-73724937563E}" destId="{9BC07758-F43F-4F04-A062-76340A9A6D74}" srcOrd="2" destOrd="0" parTransId="{479BD10A-EF30-4144-A45B-D117F42BFF0E}" sibTransId="{EE81DECF-C8C4-4947-87F5-58B6D0D35A1C}"/>
    <dgm:cxn modelId="{E16CB718-FF4B-4EAA-AE3E-5427718AE7BF}" type="presOf" srcId="{651FC2BD-80B3-4B29-BE97-172C3C0D7771}" destId="{F2989409-A8FB-4088-B630-D1BDDD1E158A}" srcOrd="0" destOrd="0" presId="urn:microsoft.com/office/officeart/2005/8/layout/radial4"/>
    <dgm:cxn modelId="{5D82CDD1-8F20-4E33-93BD-FB78BC2D935A}" srcId="{1267DE85-065D-4323-97E3-73724937563E}" destId="{CDB10200-2BA8-4071-83B7-CAEA69533156}" srcOrd="1" destOrd="0" parTransId="{651FC2BD-80B3-4B29-BE97-172C3C0D7771}" sibTransId="{2FC4ED2E-BCDE-4413-9D29-D5FA1C5CCE18}"/>
    <dgm:cxn modelId="{0D185492-1C04-444D-B4FE-FFDA7DA7A134}" type="presOf" srcId="{CDB10200-2BA8-4071-83B7-CAEA69533156}" destId="{D8CF5858-5AE6-4AC9-9291-9507F334322F}" srcOrd="0" destOrd="0" presId="urn:microsoft.com/office/officeart/2005/8/layout/radial4"/>
    <dgm:cxn modelId="{AEB708B7-4E6C-4C5A-A380-70699D326E1C}" type="presOf" srcId="{9BC07758-F43F-4F04-A062-76340A9A6D74}" destId="{FE324A23-3187-4A10-BE44-FE94CCA31BE0}" srcOrd="0" destOrd="0" presId="urn:microsoft.com/office/officeart/2005/8/layout/radial4"/>
    <dgm:cxn modelId="{770DF4A8-3842-41D9-B7E9-BF026CD0D340}" srcId="{1267DE85-065D-4323-97E3-73724937563E}" destId="{5135A15B-3FA5-4E79-8767-5C7A62306EE0}" srcOrd="3" destOrd="0" parTransId="{2FDA7E88-5851-4E37-90C1-713415ECFD09}" sibTransId="{C68C1A63-BFFE-4F42-854F-F8EFAC64E74B}"/>
    <dgm:cxn modelId="{7361EA0A-2782-45EE-81E0-78E88EDEB34C}" type="presOf" srcId="{2FDA7E88-5851-4E37-90C1-713415ECFD09}" destId="{8C068D73-0F15-4437-A782-9209F8C369BF}" srcOrd="0" destOrd="0" presId="urn:microsoft.com/office/officeart/2005/8/layout/radial4"/>
    <dgm:cxn modelId="{6D020626-36D0-4F41-88E3-60F36AC6BAC2}" srcId="{D15E2FD1-3856-498C-BA97-B2F525FD1462}" destId="{1267DE85-065D-4323-97E3-73724937563E}" srcOrd="0" destOrd="0" parTransId="{86422644-81AD-4D01-94D9-D5E836694EB7}" sibTransId="{34576002-01E3-4187-BF23-7BCE51D1FA31}"/>
    <dgm:cxn modelId="{4F0CD4CE-D5D0-4319-AAF5-F20F5C43499A}" type="presOf" srcId="{D00FDAF7-10CC-4395-9BE5-3C990193EBDA}" destId="{12A3DACA-5FA8-47F9-B55C-43C28967786B}" srcOrd="0" destOrd="0" presId="urn:microsoft.com/office/officeart/2005/8/layout/radial4"/>
    <dgm:cxn modelId="{0C769887-7992-425A-AB24-D4490BDB31CE}" type="presOf" srcId="{C3C62AB8-45A0-4005-94CE-45A7B2D216D5}" destId="{4DEC2BA1-94B6-4AD8-BB7F-FD29039E7FE8}" srcOrd="0" destOrd="0" presId="urn:microsoft.com/office/officeart/2005/8/layout/radial4"/>
    <dgm:cxn modelId="{4D4BA8A3-1DD1-4BC1-806C-481A2A507447}" srcId="{1267DE85-065D-4323-97E3-73724937563E}" destId="{C3C62AB8-45A0-4005-94CE-45A7B2D216D5}" srcOrd="4" destOrd="0" parTransId="{D00FDAF7-10CC-4395-9BE5-3C990193EBDA}" sibTransId="{E9D8BE5F-34F9-4B3F-818A-27417715C73A}"/>
    <dgm:cxn modelId="{B8F6A176-D179-4430-BFCD-2D9E91CFBCD6}" type="presOf" srcId="{D15E2FD1-3856-498C-BA97-B2F525FD1462}" destId="{FDF97540-1925-43CF-ACA0-5DE9668D6C31}" srcOrd="0" destOrd="0" presId="urn:microsoft.com/office/officeart/2005/8/layout/radial4"/>
    <dgm:cxn modelId="{6256EFC0-E996-4741-B585-7DF2009C6F44}" type="presOf" srcId="{5135A15B-3FA5-4E79-8767-5C7A62306EE0}" destId="{190243E0-6803-4D77-B25C-363865E7995B}" srcOrd="0" destOrd="0" presId="urn:microsoft.com/office/officeart/2005/8/layout/radial4"/>
    <dgm:cxn modelId="{13FDCD17-D7FB-453E-9510-DBED9527B07B}" type="presParOf" srcId="{FDF97540-1925-43CF-ACA0-5DE9668D6C31}" destId="{F1E75CE2-53F2-4214-B7FE-18246EB4A727}" srcOrd="0" destOrd="0" presId="urn:microsoft.com/office/officeart/2005/8/layout/radial4"/>
    <dgm:cxn modelId="{A7B2B2EA-86DB-4EC8-AE5E-4B1A2251C768}" type="presParOf" srcId="{FDF97540-1925-43CF-ACA0-5DE9668D6C31}" destId="{DF42161A-B93F-4F3E-B4AB-B2C169E58174}" srcOrd="1" destOrd="0" presId="urn:microsoft.com/office/officeart/2005/8/layout/radial4"/>
    <dgm:cxn modelId="{A0A9CE6E-BBBB-438C-A0A4-526A772B786E}" type="presParOf" srcId="{FDF97540-1925-43CF-ACA0-5DE9668D6C31}" destId="{DFAC648F-1E62-44AB-93AC-DE28FE4DED54}" srcOrd="2" destOrd="0" presId="urn:microsoft.com/office/officeart/2005/8/layout/radial4"/>
    <dgm:cxn modelId="{626FECF8-3DD5-4231-ABF7-3BB76C922889}" type="presParOf" srcId="{FDF97540-1925-43CF-ACA0-5DE9668D6C31}" destId="{F2989409-A8FB-4088-B630-D1BDDD1E158A}" srcOrd="3" destOrd="0" presId="urn:microsoft.com/office/officeart/2005/8/layout/radial4"/>
    <dgm:cxn modelId="{6FE1C1B8-540D-4883-85B3-DE31839A2163}" type="presParOf" srcId="{FDF97540-1925-43CF-ACA0-5DE9668D6C31}" destId="{D8CF5858-5AE6-4AC9-9291-9507F334322F}" srcOrd="4" destOrd="0" presId="urn:microsoft.com/office/officeart/2005/8/layout/radial4"/>
    <dgm:cxn modelId="{6B6B0B53-D103-4428-8EDD-54573F4B4891}" type="presParOf" srcId="{FDF97540-1925-43CF-ACA0-5DE9668D6C31}" destId="{D733897D-0541-4DD4-9B4F-DACEC10CBFBA}" srcOrd="5" destOrd="0" presId="urn:microsoft.com/office/officeart/2005/8/layout/radial4"/>
    <dgm:cxn modelId="{46F2EE70-F08A-4E09-9E37-D33D7817A2C2}" type="presParOf" srcId="{FDF97540-1925-43CF-ACA0-5DE9668D6C31}" destId="{FE324A23-3187-4A10-BE44-FE94CCA31BE0}" srcOrd="6" destOrd="0" presId="urn:microsoft.com/office/officeart/2005/8/layout/radial4"/>
    <dgm:cxn modelId="{E3632E75-C88F-44DC-9562-C98EB2251DAE}" type="presParOf" srcId="{FDF97540-1925-43CF-ACA0-5DE9668D6C31}" destId="{8C068D73-0F15-4437-A782-9209F8C369BF}" srcOrd="7" destOrd="0" presId="urn:microsoft.com/office/officeart/2005/8/layout/radial4"/>
    <dgm:cxn modelId="{197C71BD-D9FA-47E7-A211-242DA048ED92}" type="presParOf" srcId="{FDF97540-1925-43CF-ACA0-5DE9668D6C31}" destId="{190243E0-6803-4D77-B25C-363865E7995B}" srcOrd="8" destOrd="0" presId="urn:microsoft.com/office/officeart/2005/8/layout/radial4"/>
    <dgm:cxn modelId="{ECE143AA-2FE9-4E18-88D9-2A7F5E08FD34}" type="presParOf" srcId="{FDF97540-1925-43CF-ACA0-5DE9668D6C31}" destId="{12A3DACA-5FA8-47F9-B55C-43C28967786B}" srcOrd="9" destOrd="0" presId="urn:microsoft.com/office/officeart/2005/8/layout/radial4"/>
    <dgm:cxn modelId="{C19E7A4D-B6DD-4DF0-A9C4-28D1FDB35F93}" type="presParOf" srcId="{FDF97540-1925-43CF-ACA0-5DE9668D6C31}" destId="{4DEC2BA1-94B6-4AD8-BB7F-FD29039E7FE8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711A52-6795-424E-ABE7-2A98DDEA3700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A01F5E6-916D-497A-8A92-D0734B251012}">
      <dgm:prSet phldrT="[Tekst]" custT="1"/>
      <dgm:spPr/>
      <dgm:t>
        <a:bodyPr/>
        <a:lstStyle/>
        <a:p>
          <a:r>
            <a:rPr lang="pl-PL" sz="1500" dirty="0" smtClean="0"/>
            <a:t>  co najmniej </a:t>
          </a:r>
          <a:r>
            <a:rPr lang="pl-PL" sz="1500" b="1" dirty="0" smtClean="0"/>
            <a:t>5 gmin</a:t>
          </a:r>
          <a:endParaRPr lang="pl-PL" sz="1500" b="1" dirty="0"/>
        </a:p>
      </dgm:t>
    </dgm:pt>
    <dgm:pt modelId="{99BF45E9-2CAF-47E3-BC78-35301352494B}" type="parTrans" cxnId="{FC7D85EF-67C8-4286-A881-BAB22087C685}">
      <dgm:prSet/>
      <dgm:spPr/>
      <dgm:t>
        <a:bodyPr/>
        <a:lstStyle/>
        <a:p>
          <a:endParaRPr lang="pl-PL"/>
        </a:p>
      </dgm:t>
    </dgm:pt>
    <dgm:pt modelId="{F625D0C3-B609-4104-9525-04B9BCF7B809}" type="sibTrans" cxnId="{FC7D85EF-67C8-4286-A881-BAB22087C685}">
      <dgm:prSet/>
      <dgm:spPr/>
      <dgm:t>
        <a:bodyPr/>
        <a:lstStyle/>
        <a:p>
          <a:endParaRPr lang="pl-PL"/>
        </a:p>
      </dgm:t>
    </dgm:pt>
    <dgm:pt modelId="{2C73A367-3254-41CA-A5C6-3FCF903297D7}">
      <dgm:prSet phldrT="[Tekst]" custT="1"/>
      <dgm:spPr/>
      <dgm:t>
        <a:bodyPr/>
        <a:lstStyle/>
        <a:p>
          <a:r>
            <a:rPr lang="pl-PL" sz="1500" dirty="0" smtClean="0"/>
            <a:t>  co najmniej </a:t>
          </a:r>
          <a:r>
            <a:rPr lang="pl-PL" sz="1500" b="1" dirty="0" smtClean="0"/>
            <a:t>50 tys. mieszkańców</a:t>
          </a:r>
          <a:endParaRPr lang="pl-PL" sz="1500" b="1" dirty="0"/>
        </a:p>
      </dgm:t>
    </dgm:pt>
    <dgm:pt modelId="{24068290-A4DB-4F2A-9830-8CD5DF45270A}" type="parTrans" cxnId="{2BD74D16-6D03-403D-B6A0-FAE6081C9475}">
      <dgm:prSet/>
      <dgm:spPr/>
      <dgm:t>
        <a:bodyPr/>
        <a:lstStyle/>
        <a:p>
          <a:endParaRPr lang="pl-PL"/>
        </a:p>
      </dgm:t>
    </dgm:pt>
    <dgm:pt modelId="{0954E497-2BCE-4598-967B-556FCA8D545D}" type="sibTrans" cxnId="{2BD74D16-6D03-403D-B6A0-FAE6081C9475}">
      <dgm:prSet/>
      <dgm:spPr/>
      <dgm:t>
        <a:bodyPr/>
        <a:lstStyle/>
        <a:p>
          <a:endParaRPr lang="pl-PL"/>
        </a:p>
      </dgm:t>
    </dgm:pt>
    <dgm:pt modelId="{5AF3D52B-EAF8-49C4-9F23-C90ECD79D15A}">
      <dgm:prSet phldrT="[Tekst]" custT="1"/>
      <dgm:spPr/>
      <dgm:t>
        <a:bodyPr/>
        <a:lstStyle/>
        <a:p>
          <a:r>
            <a:rPr lang="pl-PL" sz="1500" dirty="0" smtClean="0"/>
            <a:t>  co najmniej </a:t>
          </a:r>
          <a:r>
            <a:rPr lang="pl-PL" sz="1500" b="1" dirty="0" smtClean="0"/>
            <a:t>10 tys. mieszkańców  </a:t>
          </a:r>
          <a:br>
            <a:rPr lang="pl-PL" sz="1500" b="1" dirty="0" smtClean="0"/>
          </a:br>
          <a:r>
            <a:rPr lang="pl-PL" sz="1500" b="1" dirty="0" smtClean="0"/>
            <a:t>  w mieście – siedzibie władz</a:t>
          </a:r>
          <a:endParaRPr lang="pl-PL" sz="1500" b="1" dirty="0"/>
        </a:p>
      </dgm:t>
    </dgm:pt>
    <dgm:pt modelId="{892EA5B9-B45B-4E90-80E2-3DA5661A83DE}" type="parTrans" cxnId="{25794D05-D1FD-4DE2-8BA9-BAD6C4CB88E2}">
      <dgm:prSet/>
      <dgm:spPr/>
      <dgm:t>
        <a:bodyPr/>
        <a:lstStyle/>
        <a:p>
          <a:endParaRPr lang="pl-PL"/>
        </a:p>
      </dgm:t>
    </dgm:pt>
    <dgm:pt modelId="{3285C1B1-1FB1-4A4C-8964-59B33369C3A5}" type="sibTrans" cxnId="{25794D05-D1FD-4DE2-8BA9-BAD6C4CB88E2}">
      <dgm:prSet/>
      <dgm:spPr/>
      <dgm:t>
        <a:bodyPr/>
        <a:lstStyle/>
        <a:p>
          <a:endParaRPr lang="pl-PL"/>
        </a:p>
      </dgm:t>
    </dgm:pt>
    <dgm:pt modelId="{01ECF86C-B7A8-4DAF-B6A3-9951BCE42FC1}" type="pres">
      <dgm:prSet presAssocID="{64711A52-6795-424E-ABE7-2A98DDEA370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67EC96F-D79B-49E3-B584-3C2FB08A3E0F}" type="pres">
      <dgm:prSet presAssocID="{64711A52-6795-424E-ABE7-2A98DDEA3700}" presName="dummyMaxCanvas" presStyleCnt="0">
        <dgm:presLayoutVars/>
      </dgm:prSet>
      <dgm:spPr/>
    </dgm:pt>
    <dgm:pt modelId="{4CCEB729-8D08-4F70-81BC-AC986BD2F7BA}" type="pres">
      <dgm:prSet presAssocID="{64711A52-6795-424E-ABE7-2A98DDEA370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35631B-5776-49CD-8D6D-072AD462F1CD}" type="pres">
      <dgm:prSet presAssocID="{64711A52-6795-424E-ABE7-2A98DDEA370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C1F2D9F-FF58-48A3-8342-5BE5D018EAA0}" type="pres">
      <dgm:prSet presAssocID="{64711A52-6795-424E-ABE7-2A98DDEA370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51AADE-0377-440B-9519-0023CC14BB20}" type="pres">
      <dgm:prSet presAssocID="{64711A52-6795-424E-ABE7-2A98DDEA370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A839FB5-FA57-4C15-85C3-4491B7B0470C}" type="pres">
      <dgm:prSet presAssocID="{64711A52-6795-424E-ABE7-2A98DDEA370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158447-E184-498E-8C0C-C6E64562BA82}" type="pres">
      <dgm:prSet presAssocID="{64711A52-6795-424E-ABE7-2A98DDEA370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F271EFC-AB6A-4471-AF25-1C62847BEAC1}" type="pres">
      <dgm:prSet presAssocID="{64711A52-6795-424E-ABE7-2A98DDEA370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DD8C88-4374-4C9F-8553-EF0C97586BEA}" type="pres">
      <dgm:prSet presAssocID="{64711A52-6795-424E-ABE7-2A98DDEA370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5794D05-D1FD-4DE2-8BA9-BAD6C4CB88E2}" srcId="{64711A52-6795-424E-ABE7-2A98DDEA3700}" destId="{5AF3D52B-EAF8-49C4-9F23-C90ECD79D15A}" srcOrd="2" destOrd="0" parTransId="{892EA5B9-B45B-4E90-80E2-3DA5661A83DE}" sibTransId="{3285C1B1-1FB1-4A4C-8964-59B33369C3A5}"/>
    <dgm:cxn modelId="{3F72D750-99ED-49DE-8BE6-B1E90144D682}" type="presOf" srcId="{4A01F5E6-916D-497A-8A92-D0734B251012}" destId="{0A158447-E184-498E-8C0C-C6E64562BA82}" srcOrd="1" destOrd="0" presId="urn:microsoft.com/office/officeart/2005/8/layout/vProcess5"/>
    <dgm:cxn modelId="{A89BDF78-1328-4831-B464-7982B5D349EA}" type="presOf" srcId="{4A01F5E6-916D-497A-8A92-D0734B251012}" destId="{4CCEB729-8D08-4F70-81BC-AC986BD2F7BA}" srcOrd="0" destOrd="0" presId="urn:microsoft.com/office/officeart/2005/8/layout/vProcess5"/>
    <dgm:cxn modelId="{28F33957-2069-41EA-987B-98AD7E5C46D9}" type="presOf" srcId="{F625D0C3-B609-4104-9525-04B9BCF7B809}" destId="{7951AADE-0377-440B-9519-0023CC14BB20}" srcOrd="0" destOrd="0" presId="urn:microsoft.com/office/officeart/2005/8/layout/vProcess5"/>
    <dgm:cxn modelId="{FC7D85EF-67C8-4286-A881-BAB22087C685}" srcId="{64711A52-6795-424E-ABE7-2A98DDEA3700}" destId="{4A01F5E6-916D-497A-8A92-D0734B251012}" srcOrd="0" destOrd="0" parTransId="{99BF45E9-2CAF-47E3-BC78-35301352494B}" sibTransId="{F625D0C3-B609-4104-9525-04B9BCF7B809}"/>
    <dgm:cxn modelId="{E8604764-850C-4ED2-BD3F-FBD358610E8D}" type="presOf" srcId="{0954E497-2BCE-4598-967B-556FCA8D545D}" destId="{6A839FB5-FA57-4C15-85C3-4491B7B0470C}" srcOrd="0" destOrd="0" presId="urn:microsoft.com/office/officeart/2005/8/layout/vProcess5"/>
    <dgm:cxn modelId="{390BF800-FB0A-4BC6-A69C-8DF82651D999}" type="presOf" srcId="{2C73A367-3254-41CA-A5C6-3FCF903297D7}" destId="{1F271EFC-AB6A-4471-AF25-1C62847BEAC1}" srcOrd="1" destOrd="0" presId="urn:microsoft.com/office/officeart/2005/8/layout/vProcess5"/>
    <dgm:cxn modelId="{2AFA0BA2-49DE-4BB9-A837-FD045132CFDC}" type="presOf" srcId="{64711A52-6795-424E-ABE7-2A98DDEA3700}" destId="{01ECF86C-B7A8-4DAF-B6A3-9951BCE42FC1}" srcOrd="0" destOrd="0" presId="urn:microsoft.com/office/officeart/2005/8/layout/vProcess5"/>
    <dgm:cxn modelId="{E5BAD789-326E-4B70-AAC1-A4A343B80705}" type="presOf" srcId="{2C73A367-3254-41CA-A5C6-3FCF903297D7}" destId="{8135631B-5776-49CD-8D6D-072AD462F1CD}" srcOrd="0" destOrd="0" presId="urn:microsoft.com/office/officeart/2005/8/layout/vProcess5"/>
    <dgm:cxn modelId="{2BD74D16-6D03-403D-B6A0-FAE6081C9475}" srcId="{64711A52-6795-424E-ABE7-2A98DDEA3700}" destId="{2C73A367-3254-41CA-A5C6-3FCF903297D7}" srcOrd="1" destOrd="0" parTransId="{24068290-A4DB-4F2A-9830-8CD5DF45270A}" sibTransId="{0954E497-2BCE-4598-967B-556FCA8D545D}"/>
    <dgm:cxn modelId="{6552054D-152D-4B5B-AEFC-2901AB8025BA}" type="presOf" srcId="{5AF3D52B-EAF8-49C4-9F23-C90ECD79D15A}" destId="{0C1F2D9F-FF58-48A3-8342-5BE5D018EAA0}" srcOrd="0" destOrd="0" presId="urn:microsoft.com/office/officeart/2005/8/layout/vProcess5"/>
    <dgm:cxn modelId="{F360ED8D-47E6-402D-9724-9648B7043434}" type="presOf" srcId="{5AF3D52B-EAF8-49C4-9F23-C90ECD79D15A}" destId="{E6DD8C88-4374-4C9F-8553-EF0C97586BEA}" srcOrd="1" destOrd="0" presId="urn:microsoft.com/office/officeart/2005/8/layout/vProcess5"/>
    <dgm:cxn modelId="{203F5133-696E-457E-B5FD-B6C5B8344CF4}" type="presParOf" srcId="{01ECF86C-B7A8-4DAF-B6A3-9951BCE42FC1}" destId="{867EC96F-D79B-49E3-B584-3C2FB08A3E0F}" srcOrd="0" destOrd="0" presId="urn:microsoft.com/office/officeart/2005/8/layout/vProcess5"/>
    <dgm:cxn modelId="{7CDE78A1-398B-46C1-8BCF-9DFD78E8E523}" type="presParOf" srcId="{01ECF86C-B7A8-4DAF-B6A3-9951BCE42FC1}" destId="{4CCEB729-8D08-4F70-81BC-AC986BD2F7BA}" srcOrd="1" destOrd="0" presId="urn:microsoft.com/office/officeart/2005/8/layout/vProcess5"/>
    <dgm:cxn modelId="{D04786CB-125B-4905-8681-075BB7ABBAC4}" type="presParOf" srcId="{01ECF86C-B7A8-4DAF-B6A3-9951BCE42FC1}" destId="{8135631B-5776-49CD-8D6D-072AD462F1CD}" srcOrd="2" destOrd="0" presId="urn:microsoft.com/office/officeart/2005/8/layout/vProcess5"/>
    <dgm:cxn modelId="{0384C93F-9269-4CB0-B071-B74FD5E55D46}" type="presParOf" srcId="{01ECF86C-B7A8-4DAF-B6A3-9951BCE42FC1}" destId="{0C1F2D9F-FF58-48A3-8342-5BE5D018EAA0}" srcOrd="3" destOrd="0" presId="urn:microsoft.com/office/officeart/2005/8/layout/vProcess5"/>
    <dgm:cxn modelId="{C7853A34-7A42-41D7-A070-BB6C305508F2}" type="presParOf" srcId="{01ECF86C-B7A8-4DAF-B6A3-9951BCE42FC1}" destId="{7951AADE-0377-440B-9519-0023CC14BB20}" srcOrd="4" destOrd="0" presId="urn:microsoft.com/office/officeart/2005/8/layout/vProcess5"/>
    <dgm:cxn modelId="{75CFCF1C-E9EB-4A01-AD4F-45AA83FF7FE0}" type="presParOf" srcId="{01ECF86C-B7A8-4DAF-B6A3-9951BCE42FC1}" destId="{6A839FB5-FA57-4C15-85C3-4491B7B0470C}" srcOrd="5" destOrd="0" presId="urn:microsoft.com/office/officeart/2005/8/layout/vProcess5"/>
    <dgm:cxn modelId="{A7028476-B2B0-4531-B3F4-C398637DC3DD}" type="presParOf" srcId="{01ECF86C-B7A8-4DAF-B6A3-9951BCE42FC1}" destId="{0A158447-E184-498E-8C0C-C6E64562BA82}" srcOrd="6" destOrd="0" presId="urn:microsoft.com/office/officeart/2005/8/layout/vProcess5"/>
    <dgm:cxn modelId="{3042E281-8B25-41AB-A9FD-DFA8B043A9BC}" type="presParOf" srcId="{01ECF86C-B7A8-4DAF-B6A3-9951BCE42FC1}" destId="{1F271EFC-AB6A-4471-AF25-1C62847BEAC1}" srcOrd="7" destOrd="0" presId="urn:microsoft.com/office/officeart/2005/8/layout/vProcess5"/>
    <dgm:cxn modelId="{82D2CCE4-5DA2-4F80-8DAD-F160E2AC5910}" type="presParOf" srcId="{01ECF86C-B7A8-4DAF-B6A3-9951BCE42FC1}" destId="{E6DD8C88-4374-4C9F-8553-EF0C97586BE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711A52-6795-424E-ABE7-2A98DDEA3700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A01F5E6-916D-497A-8A92-D0734B251012}">
      <dgm:prSet phldrT="[Tekst]" custT="1"/>
      <dgm:spPr/>
      <dgm:t>
        <a:bodyPr/>
        <a:lstStyle/>
        <a:p>
          <a:r>
            <a:rPr lang="pl-PL" sz="1500" dirty="0" smtClean="0"/>
            <a:t>  średnio 8</a:t>
          </a:r>
          <a:r>
            <a:rPr lang="pl-PL" sz="1500" b="1" dirty="0" smtClean="0"/>
            <a:t> gmin</a:t>
          </a:r>
          <a:endParaRPr lang="pl-PL" sz="1500" b="1" dirty="0"/>
        </a:p>
      </dgm:t>
    </dgm:pt>
    <dgm:pt modelId="{99BF45E9-2CAF-47E3-BC78-35301352494B}" type="parTrans" cxnId="{FC7D85EF-67C8-4286-A881-BAB22087C685}">
      <dgm:prSet/>
      <dgm:spPr/>
      <dgm:t>
        <a:bodyPr/>
        <a:lstStyle/>
        <a:p>
          <a:endParaRPr lang="pl-PL"/>
        </a:p>
      </dgm:t>
    </dgm:pt>
    <dgm:pt modelId="{F625D0C3-B609-4104-9525-04B9BCF7B809}" type="sibTrans" cxnId="{FC7D85EF-67C8-4286-A881-BAB22087C685}">
      <dgm:prSet/>
      <dgm:spPr/>
      <dgm:t>
        <a:bodyPr/>
        <a:lstStyle/>
        <a:p>
          <a:endParaRPr lang="pl-PL"/>
        </a:p>
      </dgm:t>
    </dgm:pt>
    <dgm:pt modelId="{2C73A367-3254-41CA-A5C6-3FCF903297D7}">
      <dgm:prSet phldrT="[Tekst]" custT="1"/>
      <dgm:spPr/>
      <dgm:t>
        <a:bodyPr/>
        <a:lstStyle/>
        <a:p>
          <a:r>
            <a:rPr lang="pl-PL" sz="1500" dirty="0" smtClean="0"/>
            <a:t>  średnio </a:t>
          </a:r>
          <a:r>
            <a:rPr lang="pl-PL" sz="1500" b="1" dirty="0" smtClean="0"/>
            <a:t>83 tys. mieszkańców</a:t>
          </a:r>
          <a:endParaRPr lang="pl-PL" sz="1500" b="1" dirty="0"/>
        </a:p>
      </dgm:t>
    </dgm:pt>
    <dgm:pt modelId="{24068290-A4DB-4F2A-9830-8CD5DF45270A}" type="parTrans" cxnId="{2BD74D16-6D03-403D-B6A0-FAE6081C9475}">
      <dgm:prSet/>
      <dgm:spPr/>
      <dgm:t>
        <a:bodyPr/>
        <a:lstStyle/>
        <a:p>
          <a:endParaRPr lang="pl-PL"/>
        </a:p>
      </dgm:t>
    </dgm:pt>
    <dgm:pt modelId="{0954E497-2BCE-4598-967B-556FCA8D545D}" type="sibTrans" cxnId="{2BD74D16-6D03-403D-B6A0-FAE6081C9475}">
      <dgm:prSet/>
      <dgm:spPr/>
      <dgm:t>
        <a:bodyPr/>
        <a:lstStyle/>
        <a:p>
          <a:endParaRPr lang="pl-PL"/>
        </a:p>
      </dgm:t>
    </dgm:pt>
    <dgm:pt modelId="{5AF3D52B-EAF8-49C4-9F23-C90ECD79D15A}">
      <dgm:prSet phldrT="[Tekst]" custT="1"/>
      <dgm:spPr/>
      <dgm:t>
        <a:bodyPr/>
        <a:lstStyle/>
        <a:p>
          <a:r>
            <a:rPr lang="pl-PL" sz="1500" b="1" dirty="0" smtClean="0"/>
            <a:t> siedziba władz powiatów</a:t>
          </a:r>
          <a:br>
            <a:rPr lang="pl-PL" sz="1500" b="1" dirty="0" smtClean="0"/>
          </a:br>
          <a:r>
            <a:rPr lang="pl-PL" sz="1500" b="1" dirty="0" smtClean="0"/>
            <a:t> w mieście od 5 tys. mieszkańców</a:t>
          </a:r>
          <a:endParaRPr lang="pl-PL" sz="1500" b="1" dirty="0"/>
        </a:p>
      </dgm:t>
    </dgm:pt>
    <dgm:pt modelId="{892EA5B9-B45B-4E90-80E2-3DA5661A83DE}" type="parTrans" cxnId="{25794D05-D1FD-4DE2-8BA9-BAD6C4CB88E2}">
      <dgm:prSet/>
      <dgm:spPr/>
      <dgm:t>
        <a:bodyPr/>
        <a:lstStyle/>
        <a:p>
          <a:endParaRPr lang="pl-PL"/>
        </a:p>
      </dgm:t>
    </dgm:pt>
    <dgm:pt modelId="{3285C1B1-1FB1-4A4C-8964-59B33369C3A5}" type="sibTrans" cxnId="{25794D05-D1FD-4DE2-8BA9-BAD6C4CB88E2}">
      <dgm:prSet/>
      <dgm:spPr/>
      <dgm:t>
        <a:bodyPr/>
        <a:lstStyle/>
        <a:p>
          <a:endParaRPr lang="pl-PL"/>
        </a:p>
      </dgm:t>
    </dgm:pt>
    <dgm:pt modelId="{01ECF86C-B7A8-4DAF-B6A3-9951BCE42FC1}" type="pres">
      <dgm:prSet presAssocID="{64711A52-6795-424E-ABE7-2A98DDEA370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67EC96F-D79B-49E3-B584-3C2FB08A3E0F}" type="pres">
      <dgm:prSet presAssocID="{64711A52-6795-424E-ABE7-2A98DDEA3700}" presName="dummyMaxCanvas" presStyleCnt="0">
        <dgm:presLayoutVars/>
      </dgm:prSet>
      <dgm:spPr/>
    </dgm:pt>
    <dgm:pt modelId="{4CCEB729-8D08-4F70-81BC-AC986BD2F7BA}" type="pres">
      <dgm:prSet presAssocID="{64711A52-6795-424E-ABE7-2A98DDEA370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35631B-5776-49CD-8D6D-072AD462F1CD}" type="pres">
      <dgm:prSet presAssocID="{64711A52-6795-424E-ABE7-2A98DDEA370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C1F2D9F-FF58-48A3-8342-5BE5D018EAA0}" type="pres">
      <dgm:prSet presAssocID="{64711A52-6795-424E-ABE7-2A98DDEA370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51AADE-0377-440B-9519-0023CC14BB20}" type="pres">
      <dgm:prSet presAssocID="{64711A52-6795-424E-ABE7-2A98DDEA370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A839FB5-FA57-4C15-85C3-4491B7B0470C}" type="pres">
      <dgm:prSet presAssocID="{64711A52-6795-424E-ABE7-2A98DDEA370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158447-E184-498E-8C0C-C6E64562BA82}" type="pres">
      <dgm:prSet presAssocID="{64711A52-6795-424E-ABE7-2A98DDEA370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F271EFC-AB6A-4471-AF25-1C62847BEAC1}" type="pres">
      <dgm:prSet presAssocID="{64711A52-6795-424E-ABE7-2A98DDEA370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DD8C88-4374-4C9F-8553-EF0C97586BEA}" type="pres">
      <dgm:prSet presAssocID="{64711A52-6795-424E-ABE7-2A98DDEA370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CE0F81C-4112-42E6-B914-8E7F94CE396D}" type="presOf" srcId="{64711A52-6795-424E-ABE7-2A98DDEA3700}" destId="{01ECF86C-B7A8-4DAF-B6A3-9951BCE42FC1}" srcOrd="0" destOrd="0" presId="urn:microsoft.com/office/officeart/2005/8/layout/vProcess5"/>
    <dgm:cxn modelId="{25794D05-D1FD-4DE2-8BA9-BAD6C4CB88E2}" srcId="{64711A52-6795-424E-ABE7-2A98DDEA3700}" destId="{5AF3D52B-EAF8-49C4-9F23-C90ECD79D15A}" srcOrd="2" destOrd="0" parTransId="{892EA5B9-B45B-4E90-80E2-3DA5661A83DE}" sibTransId="{3285C1B1-1FB1-4A4C-8964-59B33369C3A5}"/>
    <dgm:cxn modelId="{17D1B2D1-D57C-4633-B8BD-3296B45318E4}" type="presOf" srcId="{0954E497-2BCE-4598-967B-556FCA8D545D}" destId="{6A839FB5-FA57-4C15-85C3-4491B7B0470C}" srcOrd="0" destOrd="0" presId="urn:microsoft.com/office/officeart/2005/8/layout/vProcess5"/>
    <dgm:cxn modelId="{8B17C1F8-F569-4433-B7B2-98EE7031CFC5}" type="presOf" srcId="{5AF3D52B-EAF8-49C4-9F23-C90ECD79D15A}" destId="{0C1F2D9F-FF58-48A3-8342-5BE5D018EAA0}" srcOrd="0" destOrd="0" presId="urn:microsoft.com/office/officeart/2005/8/layout/vProcess5"/>
    <dgm:cxn modelId="{1AA20A19-D876-4AD1-AF8D-3BD8BA38810B}" type="presOf" srcId="{4A01F5E6-916D-497A-8A92-D0734B251012}" destId="{4CCEB729-8D08-4F70-81BC-AC986BD2F7BA}" srcOrd="0" destOrd="0" presId="urn:microsoft.com/office/officeart/2005/8/layout/vProcess5"/>
    <dgm:cxn modelId="{319026DD-6819-4F66-8CC0-F7746300ECAF}" type="presOf" srcId="{4A01F5E6-916D-497A-8A92-D0734B251012}" destId="{0A158447-E184-498E-8C0C-C6E64562BA82}" srcOrd="1" destOrd="0" presId="urn:microsoft.com/office/officeart/2005/8/layout/vProcess5"/>
    <dgm:cxn modelId="{EE50C79D-3A65-444F-9D64-D06EA6316A83}" type="presOf" srcId="{2C73A367-3254-41CA-A5C6-3FCF903297D7}" destId="{1F271EFC-AB6A-4471-AF25-1C62847BEAC1}" srcOrd="1" destOrd="0" presId="urn:microsoft.com/office/officeart/2005/8/layout/vProcess5"/>
    <dgm:cxn modelId="{FC7D85EF-67C8-4286-A881-BAB22087C685}" srcId="{64711A52-6795-424E-ABE7-2A98DDEA3700}" destId="{4A01F5E6-916D-497A-8A92-D0734B251012}" srcOrd="0" destOrd="0" parTransId="{99BF45E9-2CAF-47E3-BC78-35301352494B}" sibTransId="{F625D0C3-B609-4104-9525-04B9BCF7B809}"/>
    <dgm:cxn modelId="{2BD74D16-6D03-403D-B6A0-FAE6081C9475}" srcId="{64711A52-6795-424E-ABE7-2A98DDEA3700}" destId="{2C73A367-3254-41CA-A5C6-3FCF903297D7}" srcOrd="1" destOrd="0" parTransId="{24068290-A4DB-4F2A-9830-8CD5DF45270A}" sibTransId="{0954E497-2BCE-4598-967B-556FCA8D545D}"/>
    <dgm:cxn modelId="{ED2475A5-8177-48DA-8CB6-C8AB22746BC7}" type="presOf" srcId="{F625D0C3-B609-4104-9525-04B9BCF7B809}" destId="{7951AADE-0377-440B-9519-0023CC14BB20}" srcOrd="0" destOrd="0" presId="urn:microsoft.com/office/officeart/2005/8/layout/vProcess5"/>
    <dgm:cxn modelId="{771A6E81-6E86-424D-9B01-2DC27ED3C0D8}" type="presOf" srcId="{2C73A367-3254-41CA-A5C6-3FCF903297D7}" destId="{8135631B-5776-49CD-8D6D-072AD462F1CD}" srcOrd="0" destOrd="0" presId="urn:microsoft.com/office/officeart/2005/8/layout/vProcess5"/>
    <dgm:cxn modelId="{82B330A1-4486-436E-BDDF-A8C3F1B0AB4B}" type="presOf" srcId="{5AF3D52B-EAF8-49C4-9F23-C90ECD79D15A}" destId="{E6DD8C88-4374-4C9F-8553-EF0C97586BEA}" srcOrd="1" destOrd="0" presId="urn:microsoft.com/office/officeart/2005/8/layout/vProcess5"/>
    <dgm:cxn modelId="{81F0D4CF-B5F9-43AA-B987-8CEA84A4DFF5}" type="presParOf" srcId="{01ECF86C-B7A8-4DAF-B6A3-9951BCE42FC1}" destId="{867EC96F-D79B-49E3-B584-3C2FB08A3E0F}" srcOrd="0" destOrd="0" presId="urn:microsoft.com/office/officeart/2005/8/layout/vProcess5"/>
    <dgm:cxn modelId="{BC06DEA7-BA6F-4216-8BC5-DD29A4E8BED3}" type="presParOf" srcId="{01ECF86C-B7A8-4DAF-B6A3-9951BCE42FC1}" destId="{4CCEB729-8D08-4F70-81BC-AC986BD2F7BA}" srcOrd="1" destOrd="0" presId="urn:microsoft.com/office/officeart/2005/8/layout/vProcess5"/>
    <dgm:cxn modelId="{CF73FCEB-EBB5-4B98-B179-3AAB352B826A}" type="presParOf" srcId="{01ECF86C-B7A8-4DAF-B6A3-9951BCE42FC1}" destId="{8135631B-5776-49CD-8D6D-072AD462F1CD}" srcOrd="2" destOrd="0" presId="urn:microsoft.com/office/officeart/2005/8/layout/vProcess5"/>
    <dgm:cxn modelId="{D7021188-3730-4730-8DDB-E4B6EB1C22BD}" type="presParOf" srcId="{01ECF86C-B7A8-4DAF-B6A3-9951BCE42FC1}" destId="{0C1F2D9F-FF58-48A3-8342-5BE5D018EAA0}" srcOrd="3" destOrd="0" presId="urn:microsoft.com/office/officeart/2005/8/layout/vProcess5"/>
    <dgm:cxn modelId="{A9173176-F2AE-45F4-83FF-08BF26BA9625}" type="presParOf" srcId="{01ECF86C-B7A8-4DAF-B6A3-9951BCE42FC1}" destId="{7951AADE-0377-440B-9519-0023CC14BB20}" srcOrd="4" destOrd="0" presId="urn:microsoft.com/office/officeart/2005/8/layout/vProcess5"/>
    <dgm:cxn modelId="{BA83A1C3-6C3B-4B29-A1B4-BC633AA47084}" type="presParOf" srcId="{01ECF86C-B7A8-4DAF-B6A3-9951BCE42FC1}" destId="{6A839FB5-FA57-4C15-85C3-4491B7B0470C}" srcOrd="5" destOrd="0" presId="urn:microsoft.com/office/officeart/2005/8/layout/vProcess5"/>
    <dgm:cxn modelId="{DD5F14E0-97F4-467F-944D-86FB723D06F9}" type="presParOf" srcId="{01ECF86C-B7A8-4DAF-B6A3-9951BCE42FC1}" destId="{0A158447-E184-498E-8C0C-C6E64562BA82}" srcOrd="6" destOrd="0" presId="urn:microsoft.com/office/officeart/2005/8/layout/vProcess5"/>
    <dgm:cxn modelId="{087D1899-1E3A-4D5B-BDD9-C97833B78A37}" type="presParOf" srcId="{01ECF86C-B7A8-4DAF-B6A3-9951BCE42FC1}" destId="{1F271EFC-AB6A-4471-AF25-1C62847BEAC1}" srcOrd="7" destOrd="0" presId="urn:microsoft.com/office/officeart/2005/8/layout/vProcess5"/>
    <dgm:cxn modelId="{CCD7467A-F29D-4D3E-AA50-27CDD00559A7}" type="presParOf" srcId="{01ECF86C-B7A8-4DAF-B6A3-9951BCE42FC1}" destId="{E6DD8C88-4374-4C9F-8553-EF0C97586BE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44CB16-C5B6-477F-BD80-A8E2B708BD8C}" type="doc">
      <dgm:prSet loTypeId="urn:microsoft.com/office/officeart/2005/8/layout/radial4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A1A66CD5-2A7C-4F42-8C0D-F1E64C1DEE0E}">
      <dgm:prSet phldrT="[Tekst]"/>
      <dgm:spPr/>
      <dgm:t>
        <a:bodyPr/>
        <a:lstStyle/>
        <a:p>
          <a:r>
            <a:rPr lang="pl-PL" b="1" dirty="0" smtClean="0"/>
            <a:t>STAROSTA</a:t>
          </a:r>
          <a:endParaRPr lang="pl-PL" b="1" dirty="0"/>
        </a:p>
      </dgm:t>
    </dgm:pt>
    <dgm:pt modelId="{E31D1965-93BA-4AA1-993B-C9DA325EF025}" type="parTrans" cxnId="{F95A36B3-6267-4B39-B847-DAB70B1EB49D}">
      <dgm:prSet/>
      <dgm:spPr/>
      <dgm:t>
        <a:bodyPr/>
        <a:lstStyle/>
        <a:p>
          <a:endParaRPr lang="pl-PL"/>
        </a:p>
      </dgm:t>
    </dgm:pt>
    <dgm:pt modelId="{4758FAE6-18E1-443D-8F14-77EE2542E794}" type="sibTrans" cxnId="{F95A36B3-6267-4B39-B847-DAB70B1EB49D}">
      <dgm:prSet/>
      <dgm:spPr/>
      <dgm:t>
        <a:bodyPr/>
        <a:lstStyle/>
        <a:p>
          <a:endParaRPr lang="pl-PL"/>
        </a:p>
      </dgm:t>
    </dgm:pt>
    <dgm:pt modelId="{D555C222-92F0-48F1-8417-01CF79C6D3A6}">
      <dgm:prSet phldrT="[Tekst]"/>
      <dgm:spPr/>
      <dgm:t>
        <a:bodyPr/>
        <a:lstStyle/>
        <a:p>
          <a:r>
            <a:rPr lang="pl-PL" dirty="0" smtClean="0"/>
            <a:t>KOMENDA POWIATOWA POLICJI</a:t>
          </a:r>
          <a:endParaRPr lang="pl-PL" dirty="0"/>
        </a:p>
      </dgm:t>
    </dgm:pt>
    <dgm:pt modelId="{E8828FE6-05C0-4289-8875-DD1D68347471}" type="parTrans" cxnId="{423A8D6E-8651-46DB-A5FF-5A67BA441D85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FEA2D755-37BF-477B-96B7-0A37BDC93D5D}" type="sibTrans" cxnId="{423A8D6E-8651-46DB-A5FF-5A67BA441D85}">
      <dgm:prSet/>
      <dgm:spPr/>
      <dgm:t>
        <a:bodyPr/>
        <a:lstStyle/>
        <a:p>
          <a:endParaRPr lang="pl-PL"/>
        </a:p>
      </dgm:t>
    </dgm:pt>
    <dgm:pt modelId="{BB9D72BB-1136-495A-93C5-612EBA9797A0}">
      <dgm:prSet phldrT="[Tekst]" custT="1"/>
      <dgm:spPr/>
      <dgm:t>
        <a:bodyPr/>
        <a:lstStyle/>
        <a:p>
          <a:r>
            <a:rPr lang="pl-PL" sz="1600" b="1" dirty="0" smtClean="0"/>
            <a:t>KOMENDA POWIATOWA PAŃSTWOWEJ STRAŻY POŻARNEJ</a:t>
          </a:r>
          <a:endParaRPr lang="pl-PL" sz="1600" b="1" dirty="0"/>
        </a:p>
      </dgm:t>
    </dgm:pt>
    <dgm:pt modelId="{38F371C3-66F7-4278-BF22-015F928B18BE}" type="parTrans" cxnId="{10D14D54-9897-4896-AD05-BE5A5812FF0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EF1E21BF-0A20-496A-A5EF-C7782965D8B9}" type="sibTrans" cxnId="{10D14D54-9897-4896-AD05-BE5A5812FF03}">
      <dgm:prSet/>
      <dgm:spPr/>
      <dgm:t>
        <a:bodyPr/>
        <a:lstStyle/>
        <a:p>
          <a:endParaRPr lang="pl-PL"/>
        </a:p>
      </dgm:t>
    </dgm:pt>
    <dgm:pt modelId="{91CDC260-7107-4030-9E30-D07FAB88A64A}">
      <dgm:prSet phldrT="[Tekst]" custT="1"/>
      <dgm:spPr/>
      <dgm:t>
        <a:bodyPr/>
        <a:lstStyle/>
        <a:p>
          <a:r>
            <a:rPr lang="pl-PL" sz="1600" b="1" dirty="0" smtClean="0"/>
            <a:t>POWIATOWA INSPEKCJA  WETERYNARYJNA</a:t>
          </a:r>
          <a:endParaRPr lang="pl-PL" sz="1600" b="1" dirty="0"/>
        </a:p>
      </dgm:t>
    </dgm:pt>
    <dgm:pt modelId="{164F686F-5754-4343-88CD-8BA5D4B7FA6A}" type="parTrans" cxnId="{E377AC95-FE81-472B-A9B2-DA8641E0BA01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5B20C72B-3C58-4BBF-9564-AB6947A2FD00}" type="sibTrans" cxnId="{E377AC95-FE81-472B-A9B2-DA8641E0BA01}">
      <dgm:prSet/>
      <dgm:spPr/>
      <dgm:t>
        <a:bodyPr/>
        <a:lstStyle/>
        <a:p>
          <a:endParaRPr lang="pl-PL"/>
        </a:p>
      </dgm:t>
    </dgm:pt>
    <dgm:pt modelId="{ADEEE13B-5A6E-4A38-8E30-20214848D3A7}">
      <dgm:prSet custT="1"/>
      <dgm:spPr/>
      <dgm:t>
        <a:bodyPr/>
        <a:lstStyle/>
        <a:p>
          <a:r>
            <a:rPr lang="pl-PL" sz="1500" b="1" dirty="0" smtClean="0"/>
            <a:t>POWIATOWA INSPEKCJA SANITARNO- EPIDEMIOLOGICZNA</a:t>
          </a:r>
          <a:endParaRPr lang="pl-PL" sz="1500" b="1" dirty="0"/>
        </a:p>
      </dgm:t>
    </dgm:pt>
    <dgm:pt modelId="{641D2931-8687-4065-835F-F898F791C48B}" type="parTrans" cxnId="{C6AA2EA7-7A7D-49E3-8F68-45ACC3D064F0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C5A614E2-A7A4-4778-AA60-B67F29EBBD25}" type="sibTrans" cxnId="{C6AA2EA7-7A7D-49E3-8F68-45ACC3D064F0}">
      <dgm:prSet/>
      <dgm:spPr/>
      <dgm:t>
        <a:bodyPr/>
        <a:lstStyle/>
        <a:p>
          <a:endParaRPr lang="pl-PL"/>
        </a:p>
      </dgm:t>
    </dgm:pt>
    <dgm:pt modelId="{0C13D641-A213-4618-A122-28B5CCD3B8C6}">
      <dgm:prSet/>
      <dgm:spPr/>
      <dgm:t>
        <a:bodyPr/>
        <a:lstStyle/>
        <a:p>
          <a:r>
            <a:rPr lang="pl-PL" dirty="0" smtClean="0"/>
            <a:t>POWIATOWA INSPEKCJA NADZORU BUDOWLANEGO</a:t>
          </a:r>
          <a:endParaRPr lang="pl-PL" dirty="0"/>
        </a:p>
      </dgm:t>
    </dgm:pt>
    <dgm:pt modelId="{9BDAB50A-BC63-4DFC-8E3D-1957FB34DB93}" type="parTrans" cxnId="{C4C5F02E-6434-430D-A374-35B4A6CE97E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C80498EE-FB95-4245-822E-DD0F0E6B9311}" type="sibTrans" cxnId="{C4C5F02E-6434-430D-A374-35B4A6CE97E3}">
      <dgm:prSet/>
      <dgm:spPr/>
      <dgm:t>
        <a:bodyPr/>
        <a:lstStyle/>
        <a:p>
          <a:endParaRPr lang="pl-PL"/>
        </a:p>
      </dgm:t>
    </dgm:pt>
    <dgm:pt modelId="{9EB2B090-622F-4419-A804-DB840C7ABE5F}" type="pres">
      <dgm:prSet presAssocID="{D044CB16-C5B6-477F-BD80-A8E2B708BD8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53668F7-9BB3-4F7D-AD97-40D81E21CA62}" type="pres">
      <dgm:prSet presAssocID="{A1A66CD5-2A7C-4F42-8C0D-F1E64C1DEE0E}" presName="centerShape" presStyleLbl="node0" presStyleIdx="0" presStyleCnt="1" custScaleX="129422" custScaleY="124030" custLinFactNeighborX="0" custLinFactNeighborY="-3347"/>
      <dgm:spPr/>
      <dgm:t>
        <a:bodyPr/>
        <a:lstStyle/>
        <a:p>
          <a:endParaRPr lang="pl-PL"/>
        </a:p>
      </dgm:t>
    </dgm:pt>
    <dgm:pt modelId="{405C0482-A217-4375-80EE-9955E6F17B2E}" type="pres">
      <dgm:prSet presAssocID="{E8828FE6-05C0-4289-8875-DD1D68347471}" presName="parTrans" presStyleLbl="bgSibTrans2D1" presStyleIdx="0" presStyleCnt="5"/>
      <dgm:spPr/>
      <dgm:t>
        <a:bodyPr/>
        <a:lstStyle/>
        <a:p>
          <a:endParaRPr lang="pl-PL"/>
        </a:p>
      </dgm:t>
    </dgm:pt>
    <dgm:pt modelId="{D14BF0B0-BDC3-4E17-9BF1-33C346AEDCD0}" type="pres">
      <dgm:prSet presAssocID="{D555C222-92F0-48F1-8417-01CF79C6D3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2C32553-3F75-4EB0-AC24-C22E9E0FD9A4}" type="pres">
      <dgm:prSet presAssocID="{38F371C3-66F7-4278-BF22-015F928B18BE}" presName="parTrans" presStyleLbl="bgSibTrans2D1" presStyleIdx="1" presStyleCnt="5"/>
      <dgm:spPr/>
      <dgm:t>
        <a:bodyPr/>
        <a:lstStyle/>
        <a:p>
          <a:endParaRPr lang="pl-PL"/>
        </a:p>
      </dgm:t>
    </dgm:pt>
    <dgm:pt modelId="{8E7A096A-4F7E-4727-B641-BFA5DB196849}" type="pres">
      <dgm:prSet presAssocID="{BB9D72BB-1136-495A-93C5-612EBA9797A0}" presName="node" presStyleLbl="node1" presStyleIdx="1" presStyleCnt="5" custRadScaleRad="117091" custRadScaleInc="-141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7442D1-FA2F-4FE3-BFD1-8E5ABAC071E6}" type="pres">
      <dgm:prSet presAssocID="{164F686F-5754-4343-88CD-8BA5D4B7FA6A}" presName="parTrans" presStyleLbl="bgSibTrans2D1" presStyleIdx="2" presStyleCnt="5"/>
      <dgm:spPr/>
      <dgm:t>
        <a:bodyPr/>
        <a:lstStyle/>
        <a:p>
          <a:endParaRPr lang="pl-PL"/>
        </a:p>
      </dgm:t>
    </dgm:pt>
    <dgm:pt modelId="{B38CDF86-6930-4949-9AD6-820933AC809C}" type="pres">
      <dgm:prSet presAssocID="{91CDC260-7107-4030-9E30-D07FAB88A64A}" presName="node" presStyleLbl="node1" presStyleIdx="2" presStyleCnt="5" custRadScaleRad="93348" custRadScaleInc="-222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77CF5B-8DA0-43EC-A11D-CC2BC9E5C2FA}" type="pres">
      <dgm:prSet presAssocID="{641D2931-8687-4065-835F-F898F791C48B}" presName="parTrans" presStyleLbl="bgSibTrans2D1" presStyleIdx="3" presStyleCnt="5"/>
      <dgm:spPr/>
      <dgm:t>
        <a:bodyPr/>
        <a:lstStyle/>
        <a:p>
          <a:endParaRPr lang="pl-PL"/>
        </a:p>
      </dgm:t>
    </dgm:pt>
    <dgm:pt modelId="{6CDF6950-5942-4881-804E-0621193564AF}" type="pres">
      <dgm:prSet presAssocID="{ADEEE13B-5A6E-4A38-8E30-20214848D3A7}" presName="node" presStyleLbl="node1" presStyleIdx="3" presStyleCnt="5" custScaleX="109308" custRadScaleRad="119096" custRadScaleInc="1638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DDA2757-4B5A-429B-8649-88533C595EEF}" type="pres">
      <dgm:prSet presAssocID="{9BDAB50A-BC63-4DFC-8E3D-1957FB34DB93}" presName="parTrans" presStyleLbl="bgSibTrans2D1" presStyleIdx="4" presStyleCnt="5"/>
      <dgm:spPr/>
      <dgm:t>
        <a:bodyPr/>
        <a:lstStyle/>
        <a:p>
          <a:endParaRPr lang="pl-PL"/>
        </a:p>
      </dgm:t>
    </dgm:pt>
    <dgm:pt modelId="{97A230E7-BA13-4BAD-B3EB-F87DD7586C50}" type="pres">
      <dgm:prSet presAssocID="{0C13D641-A213-4618-A122-28B5CCD3B8C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2B53D48-16A4-4F79-B04E-CC0E0DF3F1B2}" type="presOf" srcId="{91CDC260-7107-4030-9E30-D07FAB88A64A}" destId="{B38CDF86-6930-4949-9AD6-820933AC809C}" srcOrd="0" destOrd="0" presId="urn:microsoft.com/office/officeart/2005/8/layout/radial4"/>
    <dgm:cxn modelId="{6186325C-D142-4583-A883-3D2ED3870B0E}" type="presOf" srcId="{641D2931-8687-4065-835F-F898F791C48B}" destId="{E677CF5B-8DA0-43EC-A11D-CC2BC9E5C2FA}" srcOrd="0" destOrd="0" presId="urn:microsoft.com/office/officeart/2005/8/layout/radial4"/>
    <dgm:cxn modelId="{8C10050B-6FB6-41E6-A392-614534477614}" type="presOf" srcId="{D555C222-92F0-48F1-8417-01CF79C6D3A6}" destId="{D14BF0B0-BDC3-4E17-9BF1-33C346AEDCD0}" srcOrd="0" destOrd="0" presId="urn:microsoft.com/office/officeart/2005/8/layout/radial4"/>
    <dgm:cxn modelId="{D9D6CD67-8B01-4657-85FA-40DB00A1ECB9}" type="presOf" srcId="{164F686F-5754-4343-88CD-8BA5D4B7FA6A}" destId="{067442D1-FA2F-4FE3-BFD1-8E5ABAC071E6}" srcOrd="0" destOrd="0" presId="urn:microsoft.com/office/officeart/2005/8/layout/radial4"/>
    <dgm:cxn modelId="{C6AA2EA7-7A7D-49E3-8F68-45ACC3D064F0}" srcId="{A1A66CD5-2A7C-4F42-8C0D-F1E64C1DEE0E}" destId="{ADEEE13B-5A6E-4A38-8E30-20214848D3A7}" srcOrd="3" destOrd="0" parTransId="{641D2931-8687-4065-835F-F898F791C48B}" sibTransId="{C5A614E2-A7A4-4778-AA60-B67F29EBBD25}"/>
    <dgm:cxn modelId="{F95A36B3-6267-4B39-B847-DAB70B1EB49D}" srcId="{D044CB16-C5B6-477F-BD80-A8E2B708BD8C}" destId="{A1A66CD5-2A7C-4F42-8C0D-F1E64C1DEE0E}" srcOrd="0" destOrd="0" parTransId="{E31D1965-93BA-4AA1-993B-C9DA325EF025}" sibTransId="{4758FAE6-18E1-443D-8F14-77EE2542E794}"/>
    <dgm:cxn modelId="{423A8D6E-8651-46DB-A5FF-5A67BA441D85}" srcId="{A1A66CD5-2A7C-4F42-8C0D-F1E64C1DEE0E}" destId="{D555C222-92F0-48F1-8417-01CF79C6D3A6}" srcOrd="0" destOrd="0" parTransId="{E8828FE6-05C0-4289-8875-DD1D68347471}" sibTransId="{FEA2D755-37BF-477B-96B7-0A37BDC93D5D}"/>
    <dgm:cxn modelId="{81CA3B4F-1BA7-4491-93F9-EEA872FF7EC0}" type="presOf" srcId="{E8828FE6-05C0-4289-8875-DD1D68347471}" destId="{405C0482-A217-4375-80EE-9955E6F17B2E}" srcOrd="0" destOrd="0" presId="urn:microsoft.com/office/officeart/2005/8/layout/radial4"/>
    <dgm:cxn modelId="{0BB71381-ABA2-47D1-B415-4FD3AE0D255B}" type="presOf" srcId="{D044CB16-C5B6-477F-BD80-A8E2B708BD8C}" destId="{9EB2B090-622F-4419-A804-DB840C7ABE5F}" srcOrd="0" destOrd="0" presId="urn:microsoft.com/office/officeart/2005/8/layout/radial4"/>
    <dgm:cxn modelId="{E377AC95-FE81-472B-A9B2-DA8641E0BA01}" srcId="{A1A66CD5-2A7C-4F42-8C0D-F1E64C1DEE0E}" destId="{91CDC260-7107-4030-9E30-D07FAB88A64A}" srcOrd="2" destOrd="0" parTransId="{164F686F-5754-4343-88CD-8BA5D4B7FA6A}" sibTransId="{5B20C72B-3C58-4BBF-9564-AB6947A2FD00}"/>
    <dgm:cxn modelId="{0CBBF672-E143-4B31-A0E1-E0D86B717AE6}" type="presOf" srcId="{38F371C3-66F7-4278-BF22-015F928B18BE}" destId="{D2C32553-3F75-4EB0-AC24-C22E9E0FD9A4}" srcOrd="0" destOrd="0" presId="urn:microsoft.com/office/officeart/2005/8/layout/radial4"/>
    <dgm:cxn modelId="{9C48601E-A97F-4087-B689-B1B1EDC3375A}" type="presOf" srcId="{9BDAB50A-BC63-4DFC-8E3D-1957FB34DB93}" destId="{4DDA2757-4B5A-429B-8649-88533C595EEF}" srcOrd="0" destOrd="0" presId="urn:microsoft.com/office/officeart/2005/8/layout/radial4"/>
    <dgm:cxn modelId="{C4C5F02E-6434-430D-A374-35B4A6CE97E3}" srcId="{A1A66CD5-2A7C-4F42-8C0D-F1E64C1DEE0E}" destId="{0C13D641-A213-4618-A122-28B5CCD3B8C6}" srcOrd="4" destOrd="0" parTransId="{9BDAB50A-BC63-4DFC-8E3D-1957FB34DB93}" sibTransId="{C80498EE-FB95-4245-822E-DD0F0E6B9311}"/>
    <dgm:cxn modelId="{6FAC8BA4-FD81-4561-8751-05D46E6B6E29}" type="presOf" srcId="{ADEEE13B-5A6E-4A38-8E30-20214848D3A7}" destId="{6CDF6950-5942-4881-804E-0621193564AF}" srcOrd="0" destOrd="0" presId="urn:microsoft.com/office/officeart/2005/8/layout/radial4"/>
    <dgm:cxn modelId="{A5556AD8-C2C7-4F60-A009-BD87841E8F16}" type="presOf" srcId="{A1A66CD5-2A7C-4F42-8C0D-F1E64C1DEE0E}" destId="{153668F7-9BB3-4F7D-AD97-40D81E21CA62}" srcOrd="0" destOrd="0" presId="urn:microsoft.com/office/officeart/2005/8/layout/radial4"/>
    <dgm:cxn modelId="{10D14D54-9897-4896-AD05-BE5A5812FF03}" srcId="{A1A66CD5-2A7C-4F42-8C0D-F1E64C1DEE0E}" destId="{BB9D72BB-1136-495A-93C5-612EBA9797A0}" srcOrd="1" destOrd="0" parTransId="{38F371C3-66F7-4278-BF22-015F928B18BE}" sibTransId="{EF1E21BF-0A20-496A-A5EF-C7782965D8B9}"/>
    <dgm:cxn modelId="{356324CA-B259-4316-AD96-D8DED3CB0FCD}" type="presOf" srcId="{0C13D641-A213-4618-A122-28B5CCD3B8C6}" destId="{97A230E7-BA13-4BAD-B3EB-F87DD7586C50}" srcOrd="0" destOrd="0" presId="urn:microsoft.com/office/officeart/2005/8/layout/radial4"/>
    <dgm:cxn modelId="{146D9D28-3028-404D-BB88-3476B1BC7CB8}" type="presOf" srcId="{BB9D72BB-1136-495A-93C5-612EBA9797A0}" destId="{8E7A096A-4F7E-4727-B641-BFA5DB196849}" srcOrd="0" destOrd="0" presId="urn:microsoft.com/office/officeart/2005/8/layout/radial4"/>
    <dgm:cxn modelId="{1CB76E91-DF6B-4332-96EA-448238077776}" type="presParOf" srcId="{9EB2B090-622F-4419-A804-DB840C7ABE5F}" destId="{153668F7-9BB3-4F7D-AD97-40D81E21CA62}" srcOrd="0" destOrd="0" presId="urn:microsoft.com/office/officeart/2005/8/layout/radial4"/>
    <dgm:cxn modelId="{AAA9856C-53B3-4323-B6CA-6D0E3347AFD6}" type="presParOf" srcId="{9EB2B090-622F-4419-A804-DB840C7ABE5F}" destId="{405C0482-A217-4375-80EE-9955E6F17B2E}" srcOrd="1" destOrd="0" presId="urn:microsoft.com/office/officeart/2005/8/layout/radial4"/>
    <dgm:cxn modelId="{50B646BD-AE29-4D97-9483-40DA77F8B070}" type="presParOf" srcId="{9EB2B090-622F-4419-A804-DB840C7ABE5F}" destId="{D14BF0B0-BDC3-4E17-9BF1-33C346AEDCD0}" srcOrd="2" destOrd="0" presId="urn:microsoft.com/office/officeart/2005/8/layout/radial4"/>
    <dgm:cxn modelId="{8D5639E1-2869-41ED-971B-9E9883B1A93A}" type="presParOf" srcId="{9EB2B090-622F-4419-A804-DB840C7ABE5F}" destId="{D2C32553-3F75-4EB0-AC24-C22E9E0FD9A4}" srcOrd="3" destOrd="0" presId="urn:microsoft.com/office/officeart/2005/8/layout/radial4"/>
    <dgm:cxn modelId="{19D659BE-ECD4-4BD4-A2DB-D017F37A4F6C}" type="presParOf" srcId="{9EB2B090-622F-4419-A804-DB840C7ABE5F}" destId="{8E7A096A-4F7E-4727-B641-BFA5DB196849}" srcOrd="4" destOrd="0" presId="urn:microsoft.com/office/officeart/2005/8/layout/radial4"/>
    <dgm:cxn modelId="{C9C264BA-54C8-4A7E-B707-69EF3BB26B2F}" type="presParOf" srcId="{9EB2B090-622F-4419-A804-DB840C7ABE5F}" destId="{067442D1-FA2F-4FE3-BFD1-8E5ABAC071E6}" srcOrd="5" destOrd="0" presId="urn:microsoft.com/office/officeart/2005/8/layout/radial4"/>
    <dgm:cxn modelId="{C76DC4E6-0816-4888-843D-3AFBAF602467}" type="presParOf" srcId="{9EB2B090-622F-4419-A804-DB840C7ABE5F}" destId="{B38CDF86-6930-4949-9AD6-820933AC809C}" srcOrd="6" destOrd="0" presId="urn:microsoft.com/office/officeart/2005/8/layout/radial4"/>
    <dgm:cxn modelId="{27BD805E-F834-46E7-9F00-1939015B02FC}" type="presParOf" srcId="{9EB2B090-622F-4419-A804-DB840C7ABE5F}" destId="{E677CF5B-8DA0-43EC-A11D-CC2BC9E5C2FA}" srcOrd="7" destOrd="0" presId="urn:microsoft.com/office/officeart/2005/8/layout/radial4"/>
    <dgm:cxn modelId="{438F084F-D658-4A7F-8D55-4E65DC9E827F}" type="presParOf" srcId="{9EB2B090-622F-4419-A804-DB840C7ABE5F}" destId="{6CDF6950-5942-4881-804E-0621193564AF}" srcOrd="8" destOrd="0" presId="urn:microsoft.com/office/officeart/2005/8/layout/radial4"/>
    <dgm:cxn modelId="{8BA2A071-0055-4CFE-8E99-DFDA15C8B374}" type="presParOf" srcId="{9EB2B090-622F-4419-A804-DB840C7ABE5F}" destId="{4DDA2757-4B5A-429B-8649-88533C595EEF}" srcOrd="9" destOrd="0" presId="urn:microsoft.com/office/officeart/2005/8/layout/radial4"/>
    <dgm:cxn modelId="{A2670C22-AD59-4BD4-AAFA-05B487668CD6}" type="presParOf" srcId="{9EB2B090-622F-4419-A804-DB840C7ABE5F}" destId="{97A230E7-BA13-4BAD-B3EB-F87DD7586C50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44CB16-C5B6-477F-BD80-A8E2B708BD8C}" type="doc">
      <dgm:prSet loTypeId="urn:microsoft.com/office/officeart/2005/8/layout/radial4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A1A66CD5-2A7C-4F42-8C0D-F1E64C1DEE0E}">
      <dgm:prSet phldrT="[Tekst]"/>
      <dgm:spPr/>
      <dgm:t>
        <a:bodyPr/>
        <a:lstStyle/>
        <a:p>
          <a:r>
            <a:rPr lang="pl-PL" b="1" dirty="0" smtClean="0"/>
            <a:t>STAROSTA</a:t>
          </a:r>
          <a:endParaRPr lang="pl-PL" b="1" dirty="0"/>
        </a:p>
      </dgm:t>
    </dgm:pt>
    <dgm:pt modelId="{E31D1965-93BA-4AA1-993B-C9DA325EF025}" type="parTrans" cxnId="{F95A36B3-6267-4B39-B847-DAB70B1EB49D}">
      <dgm:prSet/>
      <dgm:spPr/>
      <dgm:t>
        <a:bodyPr/>
        <a:lstStyle/>
        <a:p>
          <a:endParaRPr lang="pl-PL"/>
        </a:p>
      </dgm:t>
    </dgm:pt>
    <dgm:pt modelId="{4758FAE6-18E1-443D-8F14-77EE2542E794}" type="sibTrans" cxnId="{F95A36B3-6267-4B39-B847-DAB70B1EB49D}">
      <dgm:prSet/>
      <dgm:spPr/>
      <dgm:t>
        <a:bodyPr/>
        <a:lstStyle/>
        <a:p>
          <a:endParaRPr lang="pl-PL"/>
        </a:p>
      </dgm:t>
    </dgm:pt>
    <dgm:pt modelId="{D555C222-92F0-48F1-8417-01CF79C6D3A6}">
      <dgm:prSet phldrT="[Tekst]"/>
      <dgm:spPr/>
      <dgm:t>
        <a:bodyPr/>
        <a:lstStyle/>
        <a:p>
          <a:r>
            <a:rPr lang="pl-PL" dirty="0" smtClean="0"/>
            <a:t>KOMENDA POWIATOWA POLICJI</a:t>
          </a:r>
          <a:endParaRPr lang="pl-PL" dirty="0"/>
        </a:p>
      </dgm:t>
    </dgm:pt>
    <dgm:pt modelId="{E8828FE6-05C0-4289-8875-DD1D68347471}" type="parTrans" cxnId="{423A8D6E-8651-46DB-A5FF-5A67BA441D85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FEA2D755-37BF-477B-96B7-0A37BDC93D5D}" type="sibTrans" cxnId="{423A8D6E-8651-46DB-A5FF-5A67BA441D85}">
      <dgm:prSet/>
      <dgm:spPr/>
      <dgm:t>
        <a:bodyPr/>
        <a:lstStyle/>
        <a:p>
          <a:endParaRPr lang="pl-PL"/>
        </a:p>
      </dgm:t>
    </dgm:pt>
    <dgm:pt modelId="{BB9D72BB-1136-495A-93C5-612EBA9797A0}">
      <dgm:prSet phldrT="[Tekst]" custT="1"/>
      <dgm:spPr/>
      <dgm:t>
        <a:bodyPr/>
        <a:lstStyle/>
        <a:p>
          <a:r>
            <a:rPr lang="pl-PL" sz="1600" b="1" dirty="0" smtClean="0"/>
            <a:t>KOMENDA POWIATOWA PAŃSTWOWEJ STRAŻY POŻARNEJ</a:t>
          </a:r>
          <a:endParaRPr lang="pl-PL" sz="1600" b="1" dirty="0"/>
        </a:p>
      </dgm:t>
    </dgm:pt>
    <dgm:pt modelId="{38F371C3-66F7-4278-BF22-015F928B18BE}" type="parTrans" cxnId="{10D14D54-9897-4896-AD05-BE5A5812FF0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EF1E21BF-0A20-496A-A5EF-C7782965D8B9}" type="sibTrans" cxnId="{10D14D54-9897-4896-AD05-BE5A5812FF03}">
      <dgm:prSet/>
      <dgm:spPr/>
      <dgm:t>
        <a:bodyPr/>
        <a:lstStyle/>
        <a:p>
          <a:endParaRPr lang="pl-PL"/>
        </a:p>
      </dgm:t>
    </dgm:pt>
    <dgm:pt modelId="{91CDC260-7107-4030-9E30-D07FAB88A64A}">
      <dgm:prSet phldrT="[Tekst]" custT="1"/>
      <dgm:spPr/>
      <dgm:t>
        <a:bodyPr/>
        <a:lstStyle/>
        <a:p>
          <a:r>
            <a:rPr lang="pl-PL" sz="1600" b="1" dirty="0" smtClean="0"/>
            <a:t>POWIATOWA INSPEKCJA  WETERYNARYJNA</a:t>
          </a:r>
          <a:endParaRPr lang="pl-PL" sz="1600" b="1" dirty="0"/>
        </a:p>
      </dgm:t>
    </dgm:pt>
    <dgm:pt modelId="{164F686F-5754-4343-88CD-8BA5D4B7FA6A}" type="parTrans" cxnId="{E377AC95-FE81-472B-A9B2-DA8641E0BA01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5B20C72B-3C58-4BBF-9564-AB6947A2FD00}" type="sibTrans" cxnId="{E377AC95-FE81-472B-A9B2-DA8641E0BA01}">
      <dgm:prSet/>
      <dgm:spPr/>
      <dgm:t>
        <a:bodyPr/>
        <a:lstStyle/>
        <a:p>
          <a:endParaRPr lang="pl-PL"/>
        </a:p>
      </dgm:t>
    </dgm:pt>
    <dgm:pt modelId="{ADEEE13B-5A6E-4A38-8E30-20214848D3A7}">
      <dgm:prSet custT="1"/>
      <dgm:spPr/>
      <dgm:t>
        <a:bodyPr/>
        <a:lstStyle/>
        <a:p>
          <a:r>
            <a:rPr lang="pl-PL" sz="1500" b="1" dirty="0" smtClean="0"/>
            <a:t>POWIATOWA INSPEKCJA SANITARNO- EPIDEMIOLOGICZNA</a:t>
          </a:r>
          <a:endParaRPr lang="pl-PL" sz="1500" b="1" dirty="0"/>
        </a:p>
      </dgm:t>
    </dgm:pt>
    <dgm:pt modelId="{641D2931-8687-4065-835F-F898F791C48B}" type="parTrans" cxnId="{C6AA2EA7-7A7D-49E3-8F68-45ACC3D064F0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C5A614E2-A7A4-4778-AA60-B67F29EBBD25}" type="sibTrans" cxnId="{C6AA2EA7-7A7D-49E3-8F68-45ACC3D064F0}">
      <dgm:prSet/>
      <dgm:spPr/>
      <dgm:t>
        <a:bodyPr/>
        <a:lstStyle/>
        <a:p>
          <a:endParaRPr lang="pl-PL"/>
        </a:p>
      </dgm:t>
    </dgm:pt>
    <dgm:pt modelId="{0C13D641-A213-4618-A122-28B5CCD3B8C6}">
      <dgm:prSet/>
      <dgm:spPr/>
      <dgm:t>
        <a:bodyPr/>
        <a:lstStyle/>
        <a:p>
          <a:r>
            <a:rPr lang="pl-PL" dirty="0" smtClean="0"/>
            <a:t>POWIATOWA INSPEKCJA NADZORU BUDOWLANEGO</a:t>
          </a:r>
          <a:endParaRPr lang="pl-PL" dirty="0"/>
        </a:p>
      </dgm:t>
    </dgm:pt>
    <dgm:pt modelId="{9BDAB50A-BC63-4DFC-8E3D-1957FB34DB93}" type="parTrans" cxnId="{C4C5F02E-6434-430D-A374-35B4A6CE97E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l-PL"/>
        </a:p>
      </dgm:t>
    </dgm:pt>
    <dgm:pt modelId="{C80498EE-FB95-4245-822E-DD0F0E6B9311}" type="sibTrans" cxnId="{C4C5F02E-6434-430D-A374-35B4A6CE97E3}">
      <dgm:prSet/>
      <dgm:spPr/>
      <dgm:t>
        <a:bodyPr/>
        <a:lstStyle/>
        <a:p>
          <a:endParaRPr lang="pl-PL"/>
        </a:p>
      </dgm:t>
    </dgm:pt>
    <dgm:pt modelId="{9EB2B090-622F-4419-A804-DB840C7ABE5F}" type="pres">
      <dgm:prSet presAssocID="{D044CB16-C5B6-477F-BD80-A8E2B708BD8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53668F7-9BB3-4F7D-AD97-40D81E21CA62}" type="pres">
      <dgm:prSet presAssocID="{A1A66CD5-2A7C-4F42-8C0D-F1E64C1DEE0E}" presName="centerShape" presStyleLbl="node0" presStyleIdx="0" presStyleCnt="1" custScaleX="129422" custScaleY="124030" custLinFactNeighborX="0" custLinFactNeighborY="-3347"/>
      <dgm:spPr/>
      <dgm:t>
        <a:bodyPr/>
        <a:lstStyle/>
        <a:p>
          <a:endParaRPr lang="pl-PL"/>
        </a:p>
      </dgm:t>
    </dgm:pt>
    <dgm:pt modelId="{405C0482-A217-4375-80EE-9955E6F17B2E}" type="pres">
      <dgm:prSet presAssocID="{E8828FE6-05C0-4289-8875-DD1D68347471}" presName="parTrans" presStyleLbl="bgSibTrans2D1" presStyleIdx="0" presStyleCnt="5"/>
      <dgm:spPr/>
      <dgm:t>
        <a:bodyPr/>
        <a:lstStyle/>
        <a:p>
          <a:endParaRPr lang="pl-PL"/>
        </a:p>
      </dgm:t>
    </dgm:pt>
    <dgm:pt modelId="{D14BF0B0-BDC3-4E17-9BF1-33C346AEDCD0}" type="pres">
      <dgm:prSet presAssocID="{D555C222-92F0-48F1-8417-01CF79C6D3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2C32553-3F75-4EB0-AC24-C22E9E0FD9A4}" type="pres">
      <dgm:prSet presAssocID="{38F371C3-66F7-4278-BF22-015F928B18BE}" presName="parTrans" presStyleLbl="bgSibTrans2D1" presStyleIdx="1" presStyleCnt="5"/>
      <dgm:spPr/>
      <dgm:t>
        <a:bodyPr/>
        <a:lstStyle/>
        <a:p>
          <a:endParaRPr lang="pl-PL"/>
        </a:p>
      </dgm:t>
    </dgm:pt>
    <dgm:pt modelId="{8E7A096A-4F7E-4727-B641-BFA5DB196849}" type="pres">
      <dgm:prSet presAssocID="{BB9D72BB-1136-495A-93C5-612EBA9797A0}" presName="node" presStyleLbl="node1" presStyleIdx="1" presStyleCnt="5" custRadScaleRad="117091" custRadScaleInc="-1415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7442D1-FA2F-4FE3-BFD1-8E5ABAC071E6}" type="pres">
      <dgm:prSet presAssocID="{164F686F-5754-4343-88CD-8BA5D4B7FA6A}" presName="parTrans" presStyleLbl="bgSibTrans2D1" presStyleIdx="2" presStyleCnt="5"/>
      <dgm:spPr/>
      <dgm:t>
        <a:bodyPr/>
        <a:lstStyle/>
        <a:p>
          <a:endParaRPr lang="pl-PL"/>
        </a:p>
      </dgm:t>
    </dgm:pt>
    <dgm:pt modelId="{B38CDF86-6930-4949-9AD6-820933AC809C}" type="pres">
      <dgm:prSet presAssocID="{91CDC260-7107-4030-9E30-D07FAB88A64A}" presName="node" presStyleLbl="node1" presStyleIdx="2" presStyleCnt="5" custRadScaleRad="93348" custRadScaleInc="-222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77CF5B-8DA0-43EC-A11D-CC2BC9E5C2FA}" type="pres">
      <dgm:prSet presAssocID="{641D2931-8687-4065-835F-F898F791C48B}" presName="parTrans" presStyleLbl="bgSibTrans2D1" presStyleIdx="3" presStyleCnt="5"/>
      <dgm:spPr/>
      <dgm:t>
        <a:bodyPr/>
        <a:lstStyle/>
        <a:p>
          <a:endParaRPr lang="pl-PL"/>
        </a:p>
      </dgm:t>
    </dgm:pt>
    <dgm:pt modelId="{6CDF6950-5942-4881-804E-0621193564AF}" type="pres">
      <dgm:prSet presAssocID="{ADEEE13B-5A6E-4A38-8E30-20214848D3A7}" presName="node" presStyleLbl="node1" presStyleIdx="3" presStyleCnt="5" custScaleX="109308" custRadScaleRad="119096" custRadScaleInc="1638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DDA2757-4B5A-429B-8649-88533C595EEF}" type="pres">
      <dgm:prSet presAssocID="{9BDAB50A-BC63-4DFC-8E3D-1957FB34DB93}" presName="parTrans" presStyleLbl="bgSibTrans2D1" presStyleIdx="4" presStyleCnt="5"/>
      <dgm:spPr/>
      <dgm:t>
        <a:bodyPr/>
        <a:lstStyle/>
        <a:p>
          <a:endParaRPr lang="pl-PL"/>
        </a:p>
      </dgm:t>
    </dgm:pt>
    <dgm:pt modelId="{97A230E7-BA13-4BAD-B3EB-F87DD7586C50}" type="pres">
      <dgm:prSet presAssocID="{0C13D641-A213-4618-A122-28B5CCD3B8C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460846E-6AD3-4745-ABE4-7EF35D64175D}" type="presOf" srcId="{164F686F-5754-4343-88CD-8BA5D4B7FA6A}" destId="{067442D1-FA2F-4FE3-BFD1-8E5ABAC071E6}" srcOrd="0" destOrd="0" presId="urn:microsoft.com/office/officeart/2005/8/layout/radial4"/>
    <dgm:cxn modelId="{BD99D9D7-1176-4C8F-B43D-8C6F9DF2C807}" type="presOf" srcId="{9BDAB50A-BC63-4DFC-8E3D-1957FB34DB93}" destId="{4DDA2757-4B5A-429B-8649-88533C595EEF}" srcOrd="0" destOrd="0" presId="urn:microsoft.com/office/officeart/2005/8/layout/radial4"/>
    <dgm:cxn modelId="{C6AA2EA7-7A7D-49E3-8F68-45ACC3D064F0}" srcId="{A1A66CD5-2A7C-4F42-8C0D-F1E64C1DEE0E}" destId="{ADEEE13B-5A6E-4A38-8E30-20214848D3A7}" srcOrd="3" destOrd="0" parTransId="{641D2931-8687-4065-835F-F898F791C48B}" sibTransId="{C5A614E2-A7A4-4778-AA60-B67F29EBBD25}"/>
    <dgm:cxn modelId="{F95A36B3-6267-4B39-B847-DAB70B1EB49D}" srcId="{D044CB16-C5B6-477F-BD80-A8E2B708BD8C}" destId="{A1A66CD5-2A7C-4F42-8C0D-F1E64C1DEE0E}" srcOrd="0" destOrd="0" parTransId="{E31D1965-93BA-4AA1-993B-C9DA325EF025}" sibTransId="{4758FAE6-18E1-443D-8F14-77EE2542E794}"/>
    <dgm:cxn modelId="{423A8D6E-8651-46DB-A5FF-5A67BA441D85}" srcId="{A1A66CD5-2A7C-4F42-8C0D-F1E64C1DEE0E}" destId="{D555C222-92F0-48F1-8417-01CF79C6D3A6}" srcOrd="0" destOrd="0" parTransId="{E8828FE6-05C0-4289-8875-DD1D68347471}" sibTransId="{FEA2D755-37BF-477B-96B7-0A37BDC93D5D}"/>
    <dgm:cxn modelId="{E8D94B5E-395F-4ED3-A804-8E9164F7BE06}" type="presOf" srcId="{D044CB16-C5B6-477F-BD80-A8E2B708BD8C}" destId="{9EB2B090-622F-4419-A804-DB840C7ABE5F}" srcOrd="0" destOrd="0" presId="urn:microsoft.com/office/officeart/2005/8/layout/radial4"/>
    <dgm:cxn modelId="{79D3F35D-28FC-4490-888E-670DF0EA309F}" type="presOf" srcId="{0C13D641-A213-4618-A122-28B5CCD3B8C6}" destId="{97A230E7-BA13-4BAD-B3EB-F87DD7586C50}" srcOrd="0" destOrd="0" presId="urn:microsoft.com/office/officeart/2005/8/layout/radial4"/>
    <dgm:cxn modelId="{E377AC95-FE81-472B-A9B2-DA8641E0BA01}" srcId="{A1A66CD5-2A7C-4F42-8C0D-F1E64C1DEE0E}" destId="{91CDC260-7107-4030-9E30-D07FAB88A64A}" srcOrd="2" destOrd="0" parTransId="{164F686F-5754-4343-88CD-8BA5D4B7FA6A}" sibTransId="{5B20C72B-3C58-4BBF-9564-AB6947A2FD00}"/>
    <dgm:cxn modelId="{996733A8-FDE1-49A3-8033-A9A086A8B709}" type="presOf" srcId="{BB9D72BB-1136-495A-93C5-612EBA9797A0}" destId="{8E7A096A-4F7E-4727-B641-BFA5DB196849}" srcOrd="0" destOrd="0" presId="urn:microsoft.com/office/officeart/2005/8/layout/radial4"/>
    <dgm:cxn modelId="{A81EFFE9-D7F3-4EC6-8FAC-605A59B20FBA}" type="presOf" srcId="{ADEEE13B-5A6E-4A38-8E30-20214848D3A7}" destId="{6CDF6950-5942-4881-804E-0621193564AF}" srcOrd="0" destOrd="0" presId="urn:microsoft.com/office/officeart/2005/8/layout/radial4"/>
    <dgm:cxn modelId="{C4C5F02E-6434-430D-A374-35B4A6CE97E3}" srcId="{A1A66CD5-2A7C-4F42-8C0D-F1E64C1DEE0E}" destId="{0C13D641-A213-4618-A122-28B5CCD3B8C6}" srcOrd="4" destOrd="0" parTransId="{9BDAB50A-BC63-4DFC-8E3D-1957FB34DB93}" sibTransId="{C80498EE-FB95-4245-822E-DD0F0E6B9311}"/>
    <dgm:cxn modelId="{5B0A98E8-4BC1-4D8A-9012-B15DD04E76DF}" type="presOf" srcId="{91CDC260-7107-4030-9E30-D07FAB88A64A}" destId="{B38CDF86-6930-4949-9AD6-820933AC809C}" srcOrd="0" destOrd="0" presId="urn:microsoft.com/office/officeart/2005/8/layout/radial4"/>
    <dgm:cxn modelId="{1513749E-7019-49DD-A923-F011C7808B0F}" type="presOf" srcId="{E8828FE6-05C0-4289-8875-DD1D68347471}" destId="{405C0482-A217-4375-80EE-9955E6F17B2E}" srcOrd="0" destOrd="0" presId="urn:microsoft.com/office/officeart/2005/8/layout/radial4"/>
    <dgm:cxn modelId="{91393B98-5626-41B5-9042-679FBE99AC3B}" type="presOf" srcId="{641D2931-8687-4065-835F-F898F791C48B}" destId="{E677CF5B-8DA0-43EC-A11D-CC2BC9E5C2FA}" srcOrd="0" destOrd="0" presId="urn:microsoft.com/office/officeart/2005/8/layout/radial4"/>
    <dgm:cxn modelId="{10D14D54-9897-4896-AD05-BE5A5812FF03}" srcId="{A1A66CD5-2A7C-4F42-8C0D-F1E64C1DEE0E}" destId="{BB9D72BB-1136-495A-93C5-612EBA9797A0}" srcOrd="1" destOrd="0" parTransId="{38F371C3-66F7-4278-BF22-015F928B18BE}" sibTransId="{EF1E21BF-0A20-496A-A5EF-C7782965D8B9}"/>
    <dgm:cxn modelId="{C1518BAA-CB2A-4AA6-B6A9-698E7EC1DE0E}" type="presOf" srcId="{A1A66CD5-2A7C-4F42-8C0D-F1E64C1DEE0E}" destId="{153668F7-9BB3-4F7D-AD97-40D81E21CA62}" srcOrd="0" destOrd="0" presId="urn:microsoft.com/office/officeart/2005/8/layout/radial4"/>
    <dgm:cxn modelId="{75A1C4C5-EAE2-4AB1-ADEA-676A0681A8C8}" type="presOf" srcId="{D555C222-92F0-48F1-8417-01CF79C6D3A6}" destId="{D14BF0B0-BDC3-4E17-9BF1-33C346AEDCD0}" srcOrd="0" destOrd="0" presId="urn:microsoft.com/office/officeart/2005/8/layout/radial4"/>
    <dgm:cxn modelId="{6384861D-1131-4BF8-B9E0-4A7CAE435EF7}" type="presOf" srcId="{38F371C3-66F7-4278-BF22-015F928B18BE}" destId="{D2C32553-3F75-4EB0-AC24-C22E9E0FD9A4}" srcOrd="0" destOrd="0" presId="urn:microsoft.com/office/officeart/2005/8/layout/radial4"/>
    <dgm:cxn modelId="{CAE7D601-716C-4BA8-85C4-4EC4DF588CC9}" type="presParOf" srcId="{9EB2B090-622F-4419-A804-DB840C7ABE5F}" destId="{153668F7-9BB3-4F7D-AD97-40D81E21CA62}" srcOrd="0" destOrd="0" presId="urn:microsoft.com/office/officeart/2005/8/layout/radial4"/>
    <dgm:cxn modelId="{30909205-A8A4-4E15-A742-3578426EEB84}" type="presParOf" srcId="{9EB2B090-622F-4419-A804-DB840C7ABE5F}" destId="{405C0482-A217-4375-80EE-9955E6F17B2E}" srcOrd="1" destOrd="0" presId="urn:microsoft.com/office/officeart/2005/8/layout/radial4"/>
    <dgm:cxn modelId="{330928B6-1929-4CB8-B2D9-4CB6FED00C7D}" type="presParOf" srcId="{9EB2B090-622F-4419-A804-DB840C7ABE5F}" destId="{D14BF0B0-BDC3-4E17-9BF1-33C346AEDCD0}" srcOrd="2" destOrd="0" presId="urn:microsoft.com/office/officeart/2005/8/layout/radial4"/>
    <dgm:cxn modelId="{FCF7EE41-C48F-4621-84F4-936A47DC9801}" type="presParOf" srcId="{9EB2B090-622F-4419-A804-DB840C7ABE5F}" destId="{D2C32553-3F75-4EB0-AC24-C22E9E0FD9A4}" srcOrd="3" destOrd="0" presId="urn:microsoft.com/office/officeart/2005/8/layout/radial4"/>
    <dgm:cxn modelId="{1E58D9A9-0755-4200-8FCB-937C6B95AFA9}" type="presParOf" srcId="{9EB2B090-622F-4419-A804-DB840C7ABE5F}" destId="{8E7A096A-4F7E-4727-B641-BFA5DB196849}" srcOrd="4" destOrd="0" presId="urn:microsoft.com/office/officeart/2005/8/layout/radial4"/>
    <dgm:cxn modelId="{74F69D5F-4791-49AE-AB4B-2B43D69637D0}" type="presParOf" srcId="{9EB2B090-622F-4419-A804-DB840C7ABE5F}" destId="{067442D1-FA2F-4FE3-BFD1-8E5ABAC071E6}" srcOrd="5" destOrd="0" presId="urn:microsoft.com/office/officeart/2005/8/layout/radial4"/>
    <dgm:cxn modelId="{F649EA49-DFA5-4F85-88ED-9B2B91BC0E6A}" type="presParOf" srcId="{9EB2B090-622F-4419-A804-DB840C7ABE5F}" destId="{B38CDF86-6930-4949-9AD6-820933AC809C}" srcOrd="6" destOrd="0" presId="urn:microsoft.com/office/officeart/2005/8/layout/radial4"/>
    <dgm:cxn modelId="{52CB3DA4-D5E8-4FB2-81A8-26681023997E}" type="presParOf" srcId="{9EB2B090-622F-4419-A804-DB840C7ABE5F}" destId="{E677CF5B-8DA0-43EC-A11D-CC2BC9E5C2FA}" srcOrd="7" destOrd="0" presId="urn:microsoft.com/office/officeart/2005/8/layout/radial4"/>
    <dgm:cxn modelId="{07C2F909-44A7-4E86-9329-C27412EB480C}" type="presParOf" srcId="{9EB2B090-622F-4419-A804-DB840C7ABE5F}" destId="{6CDF6950-5942-4881-804E-0621193564AF}" srcOrd="8" destOrd="0" presId="urn:microsoft.com/office/officeart/2005/8/layout/radial4"/>
    <dgm:cxn modelId="{3D6C7567-BCEC-4FFC-BE1F-A96D3C4E9843}" type="presParOf" srcId="{9EB2B090-622F-4419-A804-DB840C7ABE5F}" destId="{4DDA2757-4B5A-429B-8649-88533C595EEF}" srcOrd="9" destOrd="0" presId="urn:microsoft.com/office/officeart/2005/8/layout/radial4"/>
    <dgm:cxn modelId="{D9068CFE-741E-4D51-BAC6-B902E0CB7CD8}" type="presParOf" srcId="{9EB2B090-622F-4419-A804-DB840C7ABE5F}" destId="{97A230E7-BA13-4BAD-B3EB-F87DD7586C50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4B81D6-3BCC-48EC-9AD9-58041650E50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9171B69-5349-440F-B424-C573283F5029}">
      <dgm:prSet phldrT="[Tekst]" custT="1"/>
      <dgm:spPr/>
      <dgm:t>
        <a:bodyPr/>
        <a:lstStyle/>
        <a:p>
          <a:r>
            <a:rPr lang="pl-PL" sz="2000" b="1" dirty="0" smtClean="0"/>
            <a:t>611 </a:t>
          </a:r>
          <a:r>
            <a:rPr lang="pl-PL" sz="2000" dirty="0" smtClean="0"/>
            <a:t>przejętych</a:t>
          </a:r>
          <a:br>
            <a:rPr lang="pl-PL" sz="2000" dirty="0" smtClean="0"/>
          </a:br>
          <a:r>
            <a:rPr lang="pl-PL" sz="2000" dirty="0" smtClean="0"/>
            <a:t>SP ZOZ-ów</a:t>
          </a:r>
          <a:endParaRPr lang="pl-PL" sz="2000" dirty="0"/>
        </a:p>
      </dgm:t>
    </dgm:pt>
    <dgm:pt modelId="{C48C5CF2-0247-403F-A131-79BA784CAD34}" type="parTrans" cxnId="{04801493-5792-4EC9-9C58-D2B9112F73EA}">
      <dgm:prSet/>
      <dgm:spPr/>
      <dgm:t>
        <a:bodyPr/>
        <a:lstStyle/>
        <a:p>
          <a:endParaRPr lang="pl-PL"/>
        </a:p>
      </dgm:t>
    </dgm:pt>
    <dgm:pt modelId="{5907241D-F2A4-4E6E-AE0F-5FE93CF641F7}" type="sibTrans" cxnId="{04801493-5792-4EC9-9C58-D2B9112F73EA}">
      <dgm:prSet/>
      <dgm:spPr>
        <a:solidFill>
          <a:srgbClr val="0070C0">
            <a:alpha val="87000"/>
          </a:srgbClr>
        </a:solidFill>
      </dgm:spPr>
      <dgm:t>
        <a:bodyPr/>
        <a:lstStyle/>
        <a:p>
          <a:endParaRPr lang="pl-PL"/>
        </a:p>
      </dgm:t>
    </dgm:pt>
    <dgm:pt modelId="{A10203D9-7B09-4F81-A66A-F46ACB451403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2000" dirty="0" smtClean="0"/>
            <a:t>dostosowanie sieci placówek do potrzeb lokalnych</a:t>
          </a:r>
          <a:endParaRPr lang="pl-PL" sz="2000" dirty="0"/>
        </a:p>
      </dgm:t>
    </dgm:pt>
    <dgm:pt modelId="{67497E62-BC33-4145-B7C9-953DDAED02D8}" type="parTrans" cxnId="{EB7A0971-7F5E-42DF-9A24-AF9885CE84E9}">
      <dgm:prSet/>
      <dgm:spPr/>
      <dgm:t>
        <a:bodyPr/>
        <a:lstStyle/>
        <a:p>
          <a:endParaRPr lang="pl-PL"/>
        </a:p>
      </dgm:t>
    </dgm:pt>
    <dgm:pt modelId="{C77651E5-1556-4C6F-8799-BACA02F6F461}" type="sibTrans" cxnId="{EB7A0971-7F5E-42DF-9A24-AF9885CE84E9}">
      <dgm:prSet/>
      <dgm:spPr>
        <a:solidFill>
          <a:srgbClr val="0070C0">
            <a:alpha val="87000"/>
          </a:srgbClr>
        </a:solidFill>
      </dgm:spPr>
      <dgm:t>
        <a:bodyPr/>
        <a:lstStyle/>
        <a:p>
          <a:endParaRPr lang="pl-PL"/>
        </a:p>
      </dgm:t>
    </dgm:pt>
    <dgm:pt modelId="{E69538D1-36FC-41B7-8E48-9DFB3F4ADD58}">
      <dgm:prSet phldrT="[Tekst]" custT="1"/>
      <dgm:spPr/>
      <dgm:t>
        <a:bodyPr/>
        <a:lstStyle/>
        <a:p>
          <a:r>
            <a:rPr lang="pl-PL" sz="2000" dirty="0" smtClean="0"/>
            <a:t>obecnie </a:t>
          </a:r>
          <a:br>
            <a:rPr lang="pl-PL" sz="2000" dirty="0" smtClean="0"/>
          </a:br>
          <a:r>
            <a:rPr lang="pl-PL" sz="2000" b="1" dirty="0" smtClean="0"/>
            <a:t>416</a:t>
          </a:r>
          <a:r>
            <a:rPr lang="pl-PL" sz="2000" dirty="0" smtClean="0"/>
            <a:t> podmiotów leczniczych</a:t>
          </a:r>
          <a:endParaRPr lang="pl-PL" sz="2000" dirty="0"/>
        </a:p>
      </dgm:t>
    </dgm:pt>
    <dgm:pt modelId="{44CA8036-B7DF-4626-9325-1415BC9954BD}" type="parTrans" cxnId="{7E3878BF-D79A-4156-9878-8044613E6796}">
      <dgm:prSet/>
      <dgm:spPr/>
      <dgm:t>
        <a:bodyPr/>
        <a:lstStyle/>
        <a:p>
          <a:endParaRPr lang="pl-PL"/>
        </a:p>
      </dgm:t>
    </dgm:pt>
    <dgm:pt modelId="{56CB134B-4837-404A-8E80-F1B4551AEFC0}" type="sibTrans" cxnId="{7E3878BF-D79A-4156-9878-8044613E6796}">
      <dgm:prSet/>
      <dgm:spPr/>
      <dgm:t>
        <a:bodyPr/>
        <a:lstStyle/>
        <a:p>
          <a:endParaRPr lang="pl-PL"/>
        </a:p>
      </dgm:t>
    </dgm:pt>
    <dgm:pt modelId="{F548179D-3270-4C28-84DA-B7C1C8600C61}" type="pres">
      <dgm:prSet presAssocID="{0C4B81D6-3BCC-48EC-9AD9-58041650E508}" presName="Name0" presStyleCnt="0">
        <dgm:presLayoutVars>
          <dgm:dir/>
          <dgm:resizeHandles val="exact"/>
        </dgm:presLayoutVars>
      </dgm:prSet>
      <dgm:spPr/>
    </dgm:pt>
    <dgm:pt modelId="{8B13B610-1CA6-478F-ABB9-61A3D6553E00}" type="pres">
      <dgm:prSet presAssocID="{79171B69-5349-440F-B424-C573283F502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6966C4A-1C87-4BF0-AD6C-4420A682D604}" type="pres">
      <dgm:prSet presAssocID="{5907241D-F2A4-4E6E-AE0F-5FE93CF641F7}" presName="sibTrans" presStyleLbl="sibTrans2D1" presStyleIdx="0" presStyleCnt="2"/>
      <dgm:spPr/>
      <dgm:t>
        <a:bodyPr/>
        <a:lstStyle/>
        <a:p>
          <a:endParaRPr lang="pl-PL"/>
        </a:p>
      </dgm:t>
    </dgm:pt>
    <dgm:pt modelId="{576426D4-D21A-4225-98F8-EA5152F74B4B}" type="pres">
      <dgm:prSet presAssocID="{5907241D-F2A4-4E6E-AE0F-5FE93CF641F7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AF27F110-8389-4DED-A0BD-F977B37B0CA6}" type="pres">
      <dgm:prSet presAssocID="{A10203D9-7B09-4F81-A66A-F46ACB4514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1B2373-6172-48DB-96D6-0D05921774DC}" type="pres">
      <dgm:prSet presAssocID="{C77651E5-1556-4C6F-8799-BACA02F6F461}" presName="sibTrans" presStyleLbl="sibTrans2D1" presStyleIdx="1" presStyleCnt="2"/>
      <dgm:spPr/>
      <dgm:t>
        <a:bodyPr/>
        <a:lstStyle/>
        <a:p>
          <a:endParaRPr lang="pl-PL"/>
        </a:p>
      </dgm:t>
    </dgm:pt>
    <dgm:pt modelId="{6A19E678-395D-4BF4-A723-5E73F17BC537}" type="pres">
      <dgm:prSet presAssocID="{C77651E5-1556-4C6F-8799-BACA02F6F461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B5B2D70E-1515-41DC-B4AE-CADC20BF6348}" type="pres">
      <dgm:prSet presAssocID="{E69538D1-36FC-41B7-8E48-9DFB3F4ADD5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8DA346A-C338-4B68-88B3-796A30A6D459}" type="presOf" srcId="{C77651E5-1556-4C6F-8799-BACA02F6F461}" destId="{C51B2373-6172-48DB-96D6-0D05921774DC}" srcOrd="0" destOrd="0" presId="urn:microsoft.com/office/officeart/2005/8/layout/process1"/>
    <dgm:cxn modelId="{81D8DA83-EEC9-4FEE-92DF-ED03A6E843CB}" type="presOf" srcId="{5907241D-F2A4-4E6E-AE0F-5FE93CF641F7}" destId="{576426D4-D21A-4225-98F8-EA5152F74B4B}" srcOrd="1" destOrd="0" presId="urn:microsoft.com/office/officeart/2005/8/layout/process1"/>
    <dgm:cxn modelId="{7C9DAE7E-A502-40C7-B0A6-7AAF10BD9580}" type="presOf" srcId="{C77651E5-1556-4C6F-8799-BACA02F6F461}" destId="{6A19E678-395D-4BF4-A723-5E73F17BC537}" srcOrd="1" destOrd="0" presId="urn:microsoft.com/office/officeart/2005/8/layout/process1"/>
    <dgm:cxn modelId="{C8528054-2975-4C57-9C84-2B5B9D456559}" type="presOf" srcId="{A10203D9-7B09-4F81-A66A-F46ACB451403}" destId="{AF27F110-8389-4DED-A0BD-F977B37B0CA6}" srcOrd="0" destOrd="0" presId="urn:microsoft.com/office/officeart/2005/8/layout/process1"/>
    <dgm:cxn modelId="{B28A3EDA-F43C-4DDB-9AC1-BE2438D1C1B4}" type="presOf" srcId="{0C4B81D6-3BCC-48EC-9AD9-58041650E508}" destId="{F548179D-3270-4C28-84DA-B7C1C8600C61}" srcOrd="0" destOrd="0" presId="urn:microsoft.com/office/officeart/2005/8/layout/process1"/>
    <dgm:cxn modelId="{EB7A0971-7F5E-42DF-9A24-AF9885CE84E9}" srcId="{0C4B81D6-3BCC-48EC-9AD9-58041650E508}" destId="{A10203D9-7B09-4F81-A66A-F46ACB451403}" srcOrd="1" destOrd="0" parTransId="{67497E62-BC33-4145-B7C9-953DDAED02D8}" sibTransId="{C77651E5-1556-4C6F-8799-BACA02F6F461}"/>
    <dgm:cxn modelId="{A87C9119-CEEB-4554-8FA4-EDC46B5DF904}" type="presOf" srcId="{E69538D1-36FC-41B7-8E48-9DFB3F4ADD58}" destId="{B5B2D70E-1515-41DC-B4AE-CADC20BF6348}" srcOrd="0" destOrd="0" presId="urn:microsoft.com/office/officeart/2005/8/layout/process1"/>
    <dgm:cxn modelId="{7E3878BF-D79A-4156-9878-8044613E6796}" srcId="{0C4B81D6-3BCC-48EC-9AD9-58041650E508}" destId="{E69538D1-36FC-41B7-8E48-9DFB3F4ADD58}" srcOrd="2" destOrd="0" parTransId="{44CA8036-B7DF-4626-9325-1415BC9954BD}" sibTransId="{56CB134B-4837-404A-8E80-F1B4551AEFC0}"/>
    <dgm:cxn modelId="{04801493-5792-4EC9-9C58-D2B9112F73EA}" srcId="{0C4B81D6-3BCC-48EC-9AD9-58041650E508}" destId="{79171B69-5349-440F-B424-C573283F5029}" srcOrd="0" destOrd="0" parTransId="{C48C5CF2-0247-403F-A131-79BA784CAD34}" sibTransId="{5907241D-F2A4-4E6E-AE0F-5FE93CF641F7}"/>
    <dgm:cxn modelId="{BD942184-7633-4B40-826C-2FCFEE5EEF49}" type="presOf" srcId="{79171B69-5349-440F-B424-C573283F5029}" destId="{8B13B610-1CA6-478F-ABB9-61A3D6553E00}" srcOrd="0" destOrd="0" presId="urn:microsoft.com/office/officeart/2005/8/layout/process1"/>
    <dgm:cxn modelId="{42685132-2294-41ED-BF1A-62E2329F9F1C}" type="presOf" srcId="{5907241D-F2A4-4E6E-AE0F-5FE93CF641F7}" destId="{B6966C4A-1C87-4BF0-AD6C-4420A682D604}" srcOrd="0" destOrd="0" presId="urn:microsoft.com/office/officeart/2005/8/layout/process1"/>
    <dgm:cxn modelId="{ADF1D0F3-2567-423A-B7F5-382BD0965D48}" type="presParOf" srcId="{F548179D-3270-4C28-84DA-B7C1C8600C61}" destId="{8B13B610-1CA6-478F-ABB9-61A3D6553E00}" srcOrd="0" destOrd="0" presId="urn:microsoft.com/office/officeart/2005/8/layout/process1"/>
    <dgm:cxn modelId="{E172500E-F3F1-4229-9151-7175375E9270}" type="presParOf" srcId="{F548179D-3270-4C28-84DA-B7C1C8600C61}" destId="{B6966C4A-1C87-4BF0-AD6C-4420A682D604}" srcOrd="1" destOrd="0" presId="urn:microsoft.com/office/officeart/2005/8/layout/process1"/>
    <dgm:cxn modelId="{AE7D7246-2ED2-48E3-B800-862DD3C05201}" type="presParOf" srcId="{B6966C4A-1C87-4BF0-AD6C-4420A682D604}" destId="{576426D4-D21A-4225-98F8-EA5152F74B4B}" srcOrd="0" destOrd="0" presId="urn:microsoft.com/office/officeart/2005/8/layout/process1"/>
    <dgm:cxn modelId="{63BE0CA2-61AF-4907-88B3-B034F973190C}" type="presParOf" srcId="{F548179D-3270-4C28-84DA-B7C1C8600C61}" destId="{AF27F110-8389-4DED-A0BD-F977B37B0CA6}" srcOrd="2" destOrd="0" presId="urn:microsoft.com/office/officeart/2005/8/layout/process1"/>
    <dgm:cxn modelId="{9E2F19E6-CB74-477E-8A8E-325E62511946}" type="presParOf" srcId="{F548179D-3270-4C28-84DA-B7C1C8600C61}" destId="{C51B2373-6172-48DB-96D6-0D05921774DC}" srcOrd="3" destOrd="0" presId="urn:microsoft.com/office/officeart/2005/8/layout/process1"/>
    <dgm:cxn modelId="{91F8C06E-AD6B-43C9-9005-E578CBCA2030}" type="presParOf" srcId="{C51B2373-6172-48DB-96D6-0D05921774DC}" destId="{6A19E678-395D-4BF4-A723-5E73F17BC537}" srcOrd="0" destOrd="0" presId="urn:microsoft.com/office/officeart/2005/8/layout/process1"/>
    <dgm:cxn modelId="{B89759F8-C318-4111-A7D5-21B31C3D0F0D}" type="presParOf" srcId="{F548179D-3270-4C28-84DA-B7C1C8600C61}" destId="{B5B2D70E-1515-41DC-B4AE-CADC20BF634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4B81D6-3BCC-48EC-9AD9-58041650E50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9171B69-5349-440F-B424-C573283F5029}">
      <dgm:prSet phldrT="[Tekst]" custT="1"/>
      <dgm:spPr/>
      <dgm:t>
        <a:bodyPr/>
        <a:lstStyle/>
        <a:p>
          <a:r>
            <a:rPr lang="pl-PL" sz="2000" dirty="0" smtClean="0"/>
            <a:t>zdegradowana infrastruktura</a:t>
          </a:r>
          <a:endParaRPr lang="pl-PL" sz="2000" dirty="0"/>
        </a:p>
      </dgm:t>
    </dgm:pt>
    <dgm:pt modelId="{C48C5CF2-0247-403F-A131-79BA784CAD34}" type="parTrans" cxnId="{04801493-5792-4EC9-9C58-D2B9112F73EA}">
      <dgm:prSet/>
      <dgm:spPr/>
      <dgm:t>
        <a:bodyPr/>
        <a:lstStyle/>
        <a:p>
          <a:endParaRPr lang="pl-PL"/>
        </a:p>
      </dgm:t>
    </dgm:pt>
    <dgm:pt modelId="{5907241D-F2A4-4E6E-AE0F-5FE93CF641F7}" type="sibTrans" cxnId="{04801493-5792-4EC9-9C58-D2B9112F73EA}">
      <dgm:prSet/>
      <dgm:spPr>
        <a:solidFill>
          <a:srgbClr val="0070C0"/>
        </a:solidFill>
      </dgm:spPr>
      <dgm:t>
        <a:bodyPr/>
        <a:lstStyle/>
        <a:p>
          <a:endParaRPr lang="pl-PL"/>
        </a:p>
      </dgm:t>
    </dgm:pt>
    <dgm:pt modelId="{A10203D9-7B09-4F81-A66A-F46ACB451403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800" b="1" dirty="0" smtClean="0"/>
            <a:t>10 mld zł </a:t>
          </a:r>
          <a:r>
            <a:rPr lang="pl-PL" sz="1800" dirty="0" smtClean="0"/>
            <a:t>wydatków majątkowych – inwestycyjnych</a:t>
          </a:r>
          <a:endParaRPr lang="pl-PL" sz="1400" dirty="0"/>
        </a:p>
      </dgm:t>
    </dgm:pt>
    <dgm:pt modelId="{67497E62-BC33-4145-B7C9-953DDAED02D8}" type="parTrans" cxnId="{EB7A0971-7F5E-42DF-9A24-AF9885CE84E9}">
      <dgm:prSet/>
      <dgm:spPr/>
      <dgm:t>
        <a:bodyPr/>
        <a:lstStyle/>
        <a:p>
          <a:endParaRPr lang="pl-PL"/>
        </a:p>
      </dgm:t>
    </dgm:pt>
    <dgm:pt modelId="{C77651E5-1556-4C6F-8799-BACA02F6F461}" type="sibTrans" cxnId="{EB7A0971-7F5E-42DF-9A24-AF9885CE84E9}">
      <dgm:prSet/>
      <dgm:spPr>
        <a:solidFill>
          <a:srgbClr val="0070C0"/>
        </a:solidFill>
      </dgm:spPr>
      <dgm:t>
        <a:bodyPr/>
        <a:lstStyle/>
        <a:p>
          <a:endParaRPr lang="pl-PL"/>
        </a:p>
      </dgm:t>
    </dgm:pt>
    <dgm:pt modelId="{DAF036F5-9160-49F4-82A6-6DF7A58C0260}">
      <dgm:prSet phldrT="[Tekst]" custT="1"/>
      <dgm:spPr/>
      <dgm:t>
        <a:bodyPr/>
        <a:lstStyle/>
        <a:p>
          <a:r>
            <a:rPr lang="pl-PL" sz="2000" dirty="0" smtClean="0"/>
            <a:t>zmodernizowana infrastruktura</a:t>
          </a:r>
          <a:endParaRPr lang="pl-PL" sz="2000" dirty="0"/>
        </a:p>
      </dgm:t>
    </dgm:pt>
    <dgm:pt modelId="{5339A8CC-B0D0-4F83-9891-A5FE170906C0}" type="parTrans" cxnId="{325FE4A8-69FC-4046-A1AD-37062C585670}">
      <dgm:prSet/>
      <dgm:spPr/>
      <dgm:t>
        <a:bodyPr/>
        <a:lstStyle/>
        <a:p>
          <a:endParaRPr lang="pl-PL"/>
        </a:p>
      </dgm:t>
    </dgm:pt>
    <dgm:pt modelId="{A576B4D2-CA34-47D2-B8CA-74DB369CB339}" type="sibTrans" cxnId="{325FE4A8-69FC-4046-A1AD-37062C585670}">
      <dgm:prSet/>
      <dgm:spPr/>
      <dgm:t>
        <a:bodyPr/>
        <a:lstStyle/>
        <a:p>
          <a:endParaRPr lang="pl-PL"/>
        </a:p>
      </dgm:t>
    </dgm:pt>
    <dgm:pt modelId="{2BD5F3B2-46B3-43DC-BFCA-D4739129A458}" type="pres">
      <dgm:prSet presAssocID="{0C4B81D6-3BCC-48EC-9AD9-58041650E508}" presName="Name0" presStyleCnt="0">
        <dgm:presLayoutVars>
          <dgm:dir/>
          <dgm:resizeHandles val="exact"/>
        </dgm:presLayoutVars>
      </dgm:prSet>
      <dgm:spPr/>
    </dgm:pt>
    <dgm:pt modelId="{765EE77D-E7F6-4E83-814B-118FEFCB3DA4}" type="pres">
      <dgm:prSet presAssocID="{79171B69-5349-440F-B424-C573283F502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F0C238-ECB9-41D8-8C60-13C3728D63FC}" type="pres">
      <dgm:prSet presAssocID="{5907241D-F2A4-4E6E-AE0F-5FE93CF641F7}" presName="sibTrans" presStyleLbl="sibTrans2D1" presStyleIdx="0" presStyleCnt="2"/>
      <dgm:spPr/>
      <dgm:t>
        <a:bodyPr/>
        <a:lstStyle/>
        <a:p>
          <a:endParaRPr lang="pl-PL"/>
        </a:p>
      </dgm:t>
    </dgm:pt>
    <dgm:pt modelId="{904F2D48-312D-4C07-902D-E962662A4D0C}" type="pres">
      <dgm:prSet presAssocID="{5907241D-F2A4-4E6E-AE0F-5FE93CF641F7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2DC667C0-443C-4F12-87C8-573B7D4933A5}" type="pres">
      <dgm:prSet presAssocID="{A10203D9-7B09-4F81-A66A-F46ACB4514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4E20B8-EB6A-4E71-B9EA-7838D3C17135}" type="pres">
      <dgm:prSet presAssocID="{C77651E5-1556-4C6F-8799-BACA02F6F461}" presName="sibTrans" presStyleLbl="sibTrans2D1" presStyleIdx="1" presStyleCnt="2"/>
      <dgm:spPr/>
      <dgm:t>
        <a:bodyPr/>
        <a:lstStyle/>
        <a:p>
          <a:endParaRPr lang="pl-PL"/>
        </a:p>
      </dgm:t>
    </dgm:pt>
    <dgm:pt modelId="{8CA96391-6226-4884-8812-998B3D102673}" type="pres">
      <dgm:prSet presAssocID="{C77651E5-1556-4C6F-8799-BACA02F6F461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221B9DEC-67A5-4995-AE50-B9704B696D25}" type="pres">
      <dgm:prSet presAssocID="{DAF036F5-9160-49F4-82A6-6DF7A58C026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D341A42-B015-469A-87CC-35D3F3657729}" type="presOf" srcId="{A10203D9-7B09-4F81-A66A-F46ACB451403}" destId="{2DC667C0-443C-4F12-87C8-573B7D4933A5}" srcOrd="0" destOrd="0" presId="urn:microsoft.com/office/officeart/2005/8/layout/process1"/>
    <dgm:cxn modelId="{D40190BF-7E2E-4613-A8C6-2C03FBF16135}" type="presOf" srcId="{79171B69-5349-440F-B424-C573283F5029}" destId="{765EE77D-E7F6-4E83-814B-118FEFCB3DA4}" srcOrd="0" destOrd="0" presId="urn:microsoft.com/office/officeart/2005/8/layout/process1"/>
    <dgm:cxn modelId="{3F4886C9-CA93-46ED-BE35-A3E07E01A8AB}" type="presOf" srcId="{5907241D-F2A4-4E6E-AE0F-5FE93CF641F7}" destId="{904F2D48-312D-4C07-902D-E962662A4D0C}" srcOrd="1" destOrd="0" presId="urn:microsoft.com/office/officeart/2005/8/layout/process1"/>
    <dgm:cxn modelId="{D6F7AE13-A9F9-48C8-AB4D-8EAA8BDC1D79}" type="presOf" srcId="{C77651E5-1556-4C6F-8799-BACA02F6F461}" destId="{8CA96391-6226-4884-8812-998B3D102673}" srcOrd="1" destOrd="0" presId="urn:microsoft.com/office/officeart/2005/8/layout/process1"/>
    <dgm:cxn modelId="{17815108-CCF7-4BBB-9E43-A2F68D377CBB}" type="presOf" srcId="{DAF036F5-9160-49F4-82A6-6DF7A58C0260}" destId="{221B9DEC-67A5-4995-AE50-B9704B696D25}" srcOrd="0" destOrd="0" presId="urn:microsoft.com/office/officeart/2005/8/layout/process1"/>
    <dgm:cxn modelId="{66A754AB-B550-4259-9433-197EBA103071}" type="presOf" srcId="{C77651E5-1556-4C6F-8799-BACA02F6F461}" destId="{404E20B8-EB6A-4E71-B9EA-7838D3C17135}" srcOrd="0" destOrd="0" presId="urn:microsoft.com/office/officeart/2005/8/layout/process1"/>
    <dgm:cxn modelId="{18FD3174-01F3-4F32-9348-2F5F5153077C}" type="presOf" srcId="{0C4B81D6-3BCC-48EC-9AD9-58041650E508}" destId="{2BD5F3B2-46B3-43DC-BFCA-D4739129A458}" srcOrd="0" destOrd="0" presId="urn:microsoft.com/office/officeart/2005/8/layout/process1"/>
    <dgm:cxn modelId="{FB4B1A07-590B-4937-968E-6028A9A5FFE9}" type="presOf" srcId="{5907241D-F2A4-4E6E-AE0F-5FE93CF641F7}" destId="{EFF0C238-ECB9-41D8-8C60-13C3728D63FC}" srcOrd="0" destOrd="0" presId="urn:microsoft.com/office/officeart/2005/8/layout/process1"/>
    <dgm:cxn modelId="{EB7A0971-7F5E-42DF-9A24-AF9885CE84E9}" srcId="{0C4B81D6-3BCC-48EC-9AD9-58041650E508}" destId="{A10203D9-7B09-4F81-A66A-F46ACB451403}" srcOrd="1" destOrd="0" parTransId="{67497E62-BC33-4145-B7C9-953DDAED02D8}" sibTransId="{C77651E5-1556-4C6F-8799-BACA02F6F461}"/>
    <dgm:cxn modelId="{04801493-5792-4EC9-9C58-D2B9112F73EA}" srcId="{0C4B81D6-3BCC-48EC-9AD9-58041650E508}" destId="{79171B69-5349-440F-B424-C573283F5029}" srcOrd="0" destOrd="0" parTransId="{C48C5CF2-0247-403F-A131-79BA784CAD34}" sibTransId="{5907241D-F2A4-4E6E-AE0F-5FE93CF641F7}"/>
    <dgm:cxn modelId="{325FE4A8-69FC-4046-A1AD-37062C585670}" srcId="{0C4B81D6-3BCC-48EC-9AD9-58041650E508}" destId="{DAF036F5-9160-49F4-82A6-6DF7A58C0260}" srcOrd="2" destOrd="0" parTransId="{5339A8CC-B0D0-4F83-9891-A5FE170906C0}" sibTransId="{A576B4D2-CA34-47D2-B8CA-74DB369CB339}"/>
    <dgm:cxn modelId="{D6B0E623-5C8C-4CA1-AAA9-5C47F26035FF}" type="presParOf" srcId="{2BD5F3B2-46B3-43DC-BFCA-D4739129A458}" destId="{765EE77D-E7F6-4E83-814B-118FEFCB3DA4}" srcOrd="0" destOrd="0" presId="urn:microsoft.com/office/officeart/2005/8/layout/process1"/>
    <dgm:cxn modelId="{38D71B68-7BB3-4F3A-84D6-227CFD3D7753}" type="presParOf" srcId="{2BD5F3B2-46B3-43DC-BFCA-D4739129A458}" destId="{EFF0C238-ECB9-41D8-8C60-13C3728D63FC}" srcOrd="1" destOrd="0" presId="urn:microsoft.com/office/officeart/2005/8/layout/process1"/>
    <dgm:cxn modelId="{9D18AF4F-F4F7-4993-B927-826D98E8E1A3}" type="presParOf" srcId="{EFF0C238-ECB9-41D8-8C60-13C3728D63FC}" destId="{904F2D48-312D-4C07-902D-E962662A4D0C}" srcOrd="0" destOrd="0" presId="urn:microsoft.com/office/officeart/2005/8/layout/process1"/>
    <dgm:cxn modelId="{F540E354-DB8F-4053-B2A0-36709B473266}" type="presParOf" srcId="{2BD5F3B2-46B3-43DC-BFCA-D4739129A458}" destId="{2DC667C0-443C-4F12-87C8-573B7D4933A5}" srcOrd="2" destOrd="0" presId="urn:microsoft.com/office/officeart/2005/8/layout/process1"/>
    <dgm:cxn modelId="{8D81D454-7902-4421-B235-410447DE1B2A}" type="presParOf" srcId="{2BD5F3B2-46B3-43DC-BFCA-D4739129A458}" destId="{404E20B8-EB6A-4E71-B9EA-7838D3C17135}" srcOrd="3" destOrd="0" presId="urn:microsoft.com/office/officeart/2005/8/layout/process1"/>
    <dgm:cxn modelId="{B9CB0D18-56B8-439E-8308-6766F018D6D4}" type="presParOf" srcId="{404E20B8-EB6A-4E71-B9EA-7838D3C17135}" destId="{8CA96391-6226-4884-8812-998B3D102673}" srcOrd="0" destOrd="0" presId="urn:microsoft.com/office/officeart/2005/8/layout/process1"/>
    <dgm:cxn modelId="{07A278B8-25A7-4F62-A0D1-EE68FB36E5DE}" type="presParOf" srcId="{2BD5F3B2-46B3-43DC-BFCA-D4739129A458}" destId="{221B9DEC-67A5-4995-AE50-B9704B696D2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4B81D6-3BCC-48EC-9AD9-58041650E50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9171B69-5349-440F-B424-C573283F5029}">
      <dgm:prSet phldrT="[Tekst]"/>
      <dgm:spPr/>
      <dgm:t>
        <a:bodyPr/>
        <a:lstStyle/>
        <a:p>
          <a:r>
            <a:rPr lang="pl-PL" dirty="0" smtClean="0"/>
            <a:t>brak spółek samorządowych</a:t>
          </a:r>
          <a:endParaRPr lang="pl-PL" dirty="0"/>
        </a:p>
      </dgm:t>
    </dgm:pt>
    <dgm:pt modelId="{C48C5CF2-0247-403F-A131-79BA784CAD34}" type="parTrans" cxnId="{04801493-5792-4EC9-9C58-D2B9112F73EA}">
      <dgm:prSet/>
      <dgm:spPr/>
      <dgm:t>
        <a:bodyPr/>
        <a:lstStyle/>
        <a:p>
          <a:endParaRPr lang="pl-PL"/>
        </a:p>
      </dgm:t>
    </dgm:pt>
    <dgm:pt modelId="{5907241D-F2A4-4E6E-AE0F-5FE93CF641F7}" type="sibTrans" cxnId="{04801493-5792-4EC9-9C58-D2B9112F73EA}">
      <dgm:prSet/>
      <dgm:spPr>
        <a:solidFill>
          <a:srgbClr val="0070C0"/>
        </a:solidFill>
      </dgm:spPr>
      <dgm:t>
        <a:bodyPr/>
        <a:lstStyle/>
        <a:p>
          <a:endParaRPr lang="pl-PL"/>
        </a:p>
      </dgm:t>
    </dgm:pt>
    <dgm:pt modelId="{A10203D9-7B09-4F81-A66A-F46ACB451403}">
      <dgm:prSet phldrT="[Tekst]"/>
      <dgm:spPr>
        <a:solidFill>
          <a:srgbClr val="00B050"/>
        </a:solidFill>
      </dgm:spPr>
      <dgm:t>
        <a:bodyPr/>
        <a:lstStyle/>
        <a:p>
          <a:r>
            <a:rPr lang="pl-PL" b="0" dirty="0" smtClean="0"/>
            <a:t>przekształcenia</a:t>
          </a:r>
          <a:endParaRPr lang="pl-PL" b="0" dirty="0"/>
        </a:p>
      </dgm:t>
    </dgm:pt>
    <dgm:pt modelId="{67497E62-BC33-4145-B7C9-953DDAED02D8}" type="parTrans" cxnId="{EB7A0971-7F5E-42DF-9A24-AF9885CE84E9}">
      <dgm:prSet/>
      <dgm:spPr/>
      <dgm:t>
        <a:bodyPr/>
        <a:lstStyle/>
        <a:p>
          <a:endParaRPr lang="pl-PL"/>
        </a:p>
      </dgm:t>
    </dgm:pt>
    <dgm:pt modelId="{C77651E5-1556-4C6F-8799-BACA02F6F461}" type="sibTrans" cxnId="{EB7A0971-7F5E-42DF-9A24-AF9885CE84E9}">
      <dgm:prSet/>
      <dgm:spPr>
        <a:solidFill>
          <a:srgbClr val="0070C0"/>
        </a:solidFill>
      </dgm:spPr>
      <dgm:t>
        <a:bodyPr/>
        <a:lstStyle/>
        <a:p>
          <a:endParaRPr lang="pl-PL"/>
        </a:p>
      </dgm:t>
    </dgm:pt>
    <dgm:pt modelId="{DAF036F5-9160-49F4-82A6-6DF7A58C0260}">
      <dgm:prSet phldrT="[Tekst]"/>
      <dgm:spPr/>
      <dgm:t>
        <a:bodyPr/>
        <a:lstStyle/>
        <a:p>
          <a:r>
            <a:rPr lang="pl-PL" b="1" dirty="0" smtClean="0"/>
            <a:t>114 </a:t>
          </a:r>
          <a:r>
            <a:rPr lang="pl-PL" dirty="0" smtClean="0"/>
            <a:t>spółek,</a:t>
          </a:r>
          <a:br>
            <a:rPr lang="pl-PL" dirty="0" smtClean="0"/>
          </a:br>
          <a:r>
            <a:rPr lang="pl-PL" dirty="0" smtClean="0"/>
            <a:t>z czego</a:t>
          </a:r>
          <a:br>
            <a:rPr lang="pl-PL" dirty="0" smtClean="0"/>
          </a:br>
          <a:r>
            <a:rPr lang="pl-PL" b="1" dirty="0" smtClean="0"/>
            <a:t>90</a:t>
          </a:r>
          <a:r>
            <a:rPr lang="pl-PL" dirty="0" smtClean="0"/>
            <a:t> powiatowych</a:t>
          </a:r>
          <a:endParaRPr lang="pl-PL" dirty="0"/>
        </a:p>
      </dgm:t>
    </dgm:pt>
    <dgm:pt modelId="{5339A8CC-B0D0-4F83-9891-A5FE170906C0}" type="parTrans" cxnId="{325FE4A8-69FC-4046-A1AD-37062C585670}">
      <dgm:prSet/>
      <dgm:spPr/>
      <dgm:t>
        <a:bodyPr/>
        <a:lstStyle/>
        <a:p>
          <a:endParaRPr lang="pl-PL"/>
        </a:p>
      </dgm:t>
    </dgm:pt>
    <dgm:pt modelId="{A576B4D2-CA34-47D2-B8CA-74DB369CB339}" type="sibTrans" cxnId="{325FE4A8-69FC-4046-A1AD-37062C585670}">
      <dgm:prSet/>
      <dgm:spPr/>
      <dgm:t>
        <a:bodyPr/>
        <a:lstStyle/>
        <a:p>
          <a:endParaRPr lang="pl-PL"/>
        </a:p>
      </dgm:t>
    </dgm:pt>
    <dgm:pt modelId="{31B77207-B177-4BDD-821B-0CD9010F5CDC}" type="pres">
      <dgm:prSet presAssocID="{0C4B81D6-3BCC-48EC-9AD9-58041650E508}" presName="Name0" presStyleCnt="0">
        <dgm:presLayoutVars>
          <dgm:dir/>
          <dgm:resizeHandles val="exact"/>
        </dgm:presLayoutVars>
      </dgm:prSet>
      <dgm:spPr/>
    </dgm:pt>
    <dgm:pt modelId="{B3FE1786-E930-4027-9782-A96AF9B28A9A}" type="pres">
      <dgm:prSet presAssocID="{79171B69-5349-440F-B424-C573283F502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2E7E77-836E-4E51-9C13-871C255D0073}" type="pres">
      <dgm:prSet presAssocID="{5907241D-F2A4-4E6E-AE0F-5FE93CF641F7}" presName="sibTrans" presStyleLbl="sibTrans2D1" presStyleIdx="0" presStyleCnt="2"/>
      <dgm:spPr/>
      <dgm:t>
        <a:bodyPr/>
        <a:lstStyle/>
        <a:p>
          <a:endParaRPr lang="pl-PL"/>
        </a:p>
      </dgm:t>
    </dgm:pt>
    <dgm:pt modelId="{B9FF424A-2360-42F2-8335-0838F2D017BB}" type="pres">
      <dgm:prSet presAssocID="{5907241D-F2A4-4E6E-AE0F-5FE93CF641F7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87756DEA-4105-4B57-997E-71BA166BB029}" type="pres">
      <dgm:prSet presAssocID="{A10203D9-7B09-4F81-A66A-F46ACB4514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DC2F2EF-84E6-4DF2-A98C-66DEB2558F25}" type="pres">
      <dgm:prSet presAssocID="{C77651E5-1556-4C6F-8799-BACA02F6F461}" presName="sibTrans" presStyleLbl="sibTrans2D1" presStyleIdx="1" presStyleCnt="2"/>
      <dgm:spPr/>
      <dgm:t>
        <a:bodyPr/>
        <a:lstStyle/>
        <a:p>
          <a:endParaRPr lang="pl-PL"/>
        </a:p>
      </dgm:t>
    </dgm:pt>
    <dgm:pt modelId="{35235046-6ED0-440D-A74D-F445D6A7E8DB}" type="pres">
      <dgm:prSet presAssocID="{C77651E5-1556-4C6F-8799-BACA02F6F461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7B33F9F1-5846-4D40-A6B1-7A942C0C015D}" type="pres">
      <dgm:prSet presAssocID="{DAF036F5-9160-49F4-82A6-6DF7A58C026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E4BCE62-F4E9-4045-81C1-7848CCD2D5C2}" type="presOf" srcId="{5907241D-F2A4-4E6E-AE0F-5FE93CF641F7}" destId="{B9FF424A-2360-42F2-8335-0838F2D017BB}" srcOrd="1" destOrd="0" presId="urn:microsoft.com/office/officeart/2005/8/layout/process1"/>
    <dgm:cxn modelId="{1B84B591-CDAD-4917-98A2-BBE90CC33BA4}" type="presOf" srcId="{DAF036F5-9160-49F4-82A6-6DF7A58C0260}" destId="{7B33F9F1-5846-4D40-A6B1-7A942C0C015D}" srcOrd="0" destOrd="0" presId="urn:microsoft.com/office/officeart/2005/8/layout/process1"/>
    <dgm:cxn modelId="{6ED876EC-26F8-471F-BCD3-F7620656B559}" type="presOf" srcId="{79171B69-5349-440F-B424-C573283F5029}" destId="{B3FE1786-E930-4027-9782-A96AF9B28A9A}" srcOrd="0" destOrd="0" presId="urn:microsoft.com/office/officeart/2005/8/layout/process1"/>
    <dgm:cxn modelId="{B3575BBE-E93C-46CF-B4EF-98946E2DCF3F}" type="presOf" srcId="{C77651E5-1556-4C6F-8799-BACA02F6F461}" destId="{35235046-6ED0-440D-A74D-F445D6A7E8DB}" srcOrd="1" destOrd="0" presId="urn:microsoft.com/office/officeart/2005/8/layout/process1"/>
    <dgm:cxn modelId="{67C97721-C960-4EEE-9E07-5B8763CA99D0}" type="presOf" srcId="{A10203D9-7B09-4F81-A66A-F46ACB451403}" destId="{87756DEA-4105-4B57-997E-71BA166BB029}" srcOrd="0" destOrd="0" presId="urn:microsoft.com/office/officeart/2005/8/layout/process1"/>
    <dgm:cxn modelId="{EB7A0971-7F5E-42DF-9A24-AF9885CE84E9}" srcId="{0C4B81D6-3BCC-48EC-9AD9-58041650E508}" destId="{A10203D9-7B09-4F81-A66A-F46ACB451403}" srcOrd="1" destOrd="0" parTransId="{67497E62-BC33-4145-B7C9-953DDAED02D8}" sibTransId="{C77651E5-1556-4C6F-8799-BACA02F6F461}"/>
    <dgm:cxn modelId="{E4036F94-B294-4D8A-9460-126DD1975A2E}" type="presOf" srcId="{5907241D-F2A4-4E6E-AE0F-5FE93CF641F7}" destId="{252E7E77-836E-4E51-9C13-871C255D0073}" srcOrd="0" destOrd="0" presId="urn:microsoft.com/office/officeart/2005/8/layout/process1"/>
    <dgm:cxn modelId="{04801493-5792-4EC9-9C58-D2B9112F73EA}" srcId="{0C4B81D6-3BCC-48EC-9AD9-58041650E508}" destId="{79171B69-5349-440F-B424-C573283F5029}" srcOrd="0" destOrd="0" parTransId="{C48C5CF2-0247-403F-A131-79BA784CAD34}" sibTransId="{5907241D-F2A4-4E6E-AE0F-5FE93CF641F7}"/>
    <dgm:cxn modelId="{7AC62D1E-ECA4-4080-8084-1C26F7E84B96}" type="presOf" srcId="{C77651E5-1556-4C6F-8799-BACA02F6F461}" destId="{BDC2F2EF-84E6-4DF2-A98C-66DEB2558F25}" srcOrd="0" destOrd="0" presId="urn:microsoft.com/office/officeart/2005/8/layout/process1"/>
    <dgm:cxn modelId="{686F41E3-20A5-4D4D-94A0-945870345FD4}" type="presOf" srcId="{0C4B81D6-3BCC-48EC-9AD9-58041650E508}" destId="{31B77207-B177-4BDD-821B-0CD9010F5CDC}" srcOrd="0" destOrd="0" presId="urn:microsoft.com/office/officeart/2005/8/layout/process1"/>
    <dgm:cxn modelId="{325FE4A8-69FC-4046-A1AD-37062C585670}" srcId="{0C4B81D6-3BCC-48EC-9AD9-58041650E508}" destId="{DAF036F5-9160-49F4-82A6-6DF7A58C0260}" srcOrd="2" destOrd="0" parTransId="{5339A8CC-B0D0-4F83-9891-A5FE170906C0}" sibTransId="{A576B4D2-CA34-47D2-B8CA-74DB369CB339}"/>
    <dgm:cxn modelId="{FCDA9A85-864A-4F39-9F6F-B230BD33C387}" type="presParOf" srcId="{31B77207-B177-4BDD-821B-0CD9010F5CDC}" destId="{B3FE1786-E930-4027-9782-A96AF9B28A9A}" srcOrd="0" destOrd="0" presId="urn:microsoft.com/office/officeart/2005/8/layout/process1"/>
    <dgm:cxn modelId="{19240FC7-7E55-4F20-89A0-FBCCB9B3C881}" type="presParOf" srcId="{31B77207-B177-4BDD-821B-0CD9010F5CDC}" destId="{252E7E77-836E-4E51-9C13-871C255D0073}" srcOrd="1" destOrd="0" presId="urn:microsoft.com/office/officeart/2005/8/layout/process1"/>
    <dgm:cxn modelId="{6FA693A3-B766-4270-BBAA-B683B408860B}" type="presParOf" srcId="{252E7E77-836E-4E51-9C13-871C255D0073}" destId="{B9FF424A-2360-42F2-8335-0838F2D017BB}" srcOrd="0" destOrd="0" presId="urn:microsoft.com/office/officeart/2005/8/layout/process1"/>
    <dgm:cxn modelId="{E3E79FC1-C8EE-4123-B810-477A7C4528CB}" type="presParOf" srcId="{31B77207-B177-4BDD-821B-0CD9010F5CDC}" destId="{87756DEA-4105-4B57-997E-71BA166BB029}" srcOrd="2" destOrd="0" presId="urn:microsoft.com/office/officeart/2005/8/layout/process1"/>
    <dgm:cxn modelId="{4CF45F7F-A349-4833-B16E-D3FD9AA586CD}" type="presParOf" srcId="{31B77207-B177-4BDD-821B-0CD9010F5CDC}" destId="{BDC2F2EF-84E6-4DF2-A98C-66DEB2558F25}" srcOrd="3" destOrd="0" presId="urn:microsoft.com/office/officeart/2005/8/layout/process1"/>
    <dgm:cxn modelId="{8F38746C-660B-4D4D-9BD4-00B52C098490}" type="presParOf" srcId="{BDC2F2EF-84E6-4DF2-A98C-66DEB2558F25}" destId="{35235046-6ED0-440D-A74D-F445D6A7E8DB}" srcOrd="0" destOrd="0" presId="urn:microsoft.com/office/officeart/2005/8/layout/process1"/>
    <dgm:cxn modelId="{98D57586-E732-462F-8EFE-D7D684AFB64E}" type="presParOf" srcId="{31B77207-B177-4BDD-821B-0CD9010F5CDC}" destId="{7B33F9F1-5846-4D40-A6B1-7A942C0C015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D5D4306-9726-44F0-AADB-6B9FB1AACCDE}" type="doc">
      <dgm:prSet loTypeId="urn:microsoft.com/office/officeart/2005/8/layout/balance1" loCatId="relationship" qsTypeId="urn:microsoft.com/office/officeart/2005/8/quickstyle/3d2" qsCatId="3D" csTypeId="urn:microsoft.com/office/officeart/2005/8/colors/colorful1#6" csCatId="colorful" phldr="1"/>
      <dgm:spPr/>
      <dgm:t>
        <a:bodyPr/>
        <a:lstStyle/>
        <a:p>
          <a:endParaRPr lang="pl-PL"/>
        </a:p>
      </dgm:t>
    </dgm:pt>
    <dgm:pt modelId="{914C350D-ADFC-4E60-8398-DD3F2931D8AB}">
      <dgm:prSet phldrT="[Tekst]" custT="1"/>
      <dgm:spPr/>
      <dgm:t>
        <a:bodyPr/>
        <a:lstStyle/>
        <a:p>
          <a:r>
            <a:rPr lang="pl-PL" sz="2000" b="1" dirty="0" smtClean="0"/>
            <a:t>dochody</a:t>
          </a:r>
          <a:endParaRPr lang="pl-PL" sz="2000" b="1" dirty="0"/>
        </a:p>
      </dgm:t>
    </dgm:pt>
    <dgm:pt modelId="{E98793EC-D141-4D99-B657-16FD37A012A4}" type="sibTrans" cxnId="{1AC5B2D3-A013-4860-89F7-A3A5BB4D3D1E}">
      <dgm:prSet/>
      <dgm:spPr/>
      <dgm:t>
        <a:bodyPr/>
        <a:lstStyle/>
        <a:p>
          <a:endParaRPr lang="pl-PL"/>
        </a:p>
      </dgm:t>
    </dgm:pt>
    <dgm:pt modelId="{9036CD92-83B5-4FD5-9877-E9EBCCF46B12}" type="parTrans" cxnId="{1AC5B2D3-A013-4860-89F7-A3A5BB4D3D1E}">
      <dgm:prSet/>
      <dgm:spPr/>
      <dgm:t>
        <a:bodyPr/>
        <a:lstStyle/>
        <a:p>
          <a:endParaRPr lang="pl-PL"/>
        </a:p>
      </dgm:t>
    </dgm:pt>
    <dgm:pt modelId="{240C6D5D-3570-47D2-9912-EBF61671BC26}">
      <dgm:prSet custT="1"/>
      <dgm:spPr/>
      <dgm:t>
        <a:bodyPr/>
        <a:lstStyle/>
        <a:p>
          <a:r>
            <a:rPr lang="pl-PL" sz="3600" b="1" dirty="0" smtClean="0"/>
            <a:t>zadania</a:t>
          </a:r>
          <a:endParaRPr lang="pl-PL" sz="3600" b="1" dirty="0"/>
        </a:p>
      </dgm:t>
    </dgm:pt>
    <dgm:pt modelId="{E043E4C3-FD6B-4AD9-8DEA-3D71F2612432}" type="parTrans" cxnId="{6E7EECAC-A5C3-48EF-8910-4183054B7ABA}">
      <dgm:prSet/>
      <dgm:spPr/>
      <dgm:t>
        <a:bodyPr/>
        <a:lstStyle/>
        <a:p>
          <a:endParaRPr lang="pl-PL"/>
        </a:p>
      </dgm:t>
    </dgm:pt>
    <dgm:pt modelId="{7A36F514-B38F-4BB9-81FF-C86A859D672D}" type="sibTrans" cxnId="{6E7EECAC-A5C3-48EF-8910-4183054B7ABA}">
      <dgm:prSet/>
      <dgm:spPr/>
      <dgm:t>
        <a:bodyPr/>
        <a:lstStyle/>
        <a:p>
          <a:endParaRPr lang="pl-PL"/>
        </a:p>
      </dgm:t>
    </dgm:pt>
    <dgm:pt modelId="{FC05EF5E-BA53-4AC1-97D9-3713D628F2DB}">
      <dgm:prSet phldrT="[Tekst]" custT="1"/>
      <dgm:spPr/>
      <dgm:t>
        <a:bodyPr/>
        <a:lstStyle/>
        <a:p>
          <a:r>
            <a:rPr lang="pl-PL" sz="2400" b="1" dirty="0" smtClean="0"/>
            <a:t>zadania</a:t>
          </a:r>
          <a:endParaRPr lang="pl-PL" sz="2400" b="1" dirty="0"/>
        </a:p>
      </dgm:t>
    </dgm:pt>
    <dgm:pt modelId="{48BFE90E-32D8-4B78-9A44-0291A3C3AC89}" type="sibTrans" cxnId="{7588E5CA-B770-4EDF-B256-DF26CE8F39E4}">
      <dgm:prSet/>
      <dgm:spPr/>
      <dgm:t>
        <a:bodyPr/>
        <a:lstStyle/>
        <a:p>
          <a:endParaRPr lang="pl-PL"/>
        </a:p>
      </dgm:t>
    </dgm:pt>
    <dgm:pt modelId="{F767585A-2132-4AAE-A9DC-C2BC3C2B11DE}" type="parTrans" cxnId="{7588E5CA-B770-4EDF-B256-DF26CE8F39E4}">
      <dgm:prSet/>
      <dgm:spPr/>
      <dgm:t>
        <a:bodyPr/>
        <a:lstStyle/>
        <a:p>
          <a:endParaRPr lang="pl-PL"/>
        </a:p>
      </dgm:t>
    </dgm:pt>
    <dgm:pt modelId="{3CD7D1FA-BE95-4E58-987E-A477DA16C213}">
      <dgm:prSet phldrT="[Tekst]" custT="1"/>
      <dgm:spPr/>
      <dgm:t>
        <a:bodyPr/>
        <a:lstStyle/>
        <a:p>
          <a:r>
            <a:rPr lang="pl-PL" sz="3600" b="1" dirty="0" smtClean="0"/>
            <a:t>zadania</a:t>
          </a:r>
          <a:endParaRPr lang="pl-PL" sz="3600" b="1" dirty="0"/>
        </a:p>
      </dgm:t>
    </dgm:pt>
    <dgm:pt modelId="{6AF92CEF-9D11-42EE-95C1-7A974108DF18}" type="sibTrans" cxnId="{4351D078-1B0E-4378-BDC7-78BB52C0E4BC}">
      <dgm:prSet/>
      <dgm:spPr/>
      <dgm:t>
        <a:bodyPr/>
        <a:lstStyle/>
        <a:p>
          <a:endParaRPr lang="pl-PL"/>
        </a:p>
      </dgm:t>
    </dgm:pt>
    <dgm:pt modelId="{01C59918-2216-4CAB-A00B-BAF3B13314F3}" type="parTrans" cxnId="{4351D078-1B0E-4378-BDC7-78BB52C0E4BC}">
      <dgm:prSet/>
      <dgm:spPr/>
      <dgm:t>
        <a:bodyPr/>
        <a:lstStyle/>
        <a:p>
          <a:endParaRPr lang="pl-PL"/>
        </a:p>
      </dgm:t>
    </dgm:pt>
    <dgm:pt modelId="{B0608FA7-92FF-4553-8CF5-B3FBEEF9BA2F}">
      <dgm:prSet phldrT="[Tekst]" custT="1"/>
      <dgm:spPr/>
      <dgm:t>
        <a:bodyPr/>
        <a:lstStyle/>
        <a:p>
          <a:r>
            <a:rPr lang="pl-PL" sz="3200" b="1" dirty="0" smtClean="0"/>
            <a:t>zadania</a:t>
          </a:r>
          <a:endParaRPr lang="pl-PL" sz="3200" b="1" dirty="0"/>
        </a:p>
      </dgm:t>
    </dgm:pt>
    <dgm:pt modelId="{9BD636BA-7527-4D29-9805-17A578CE861A}" type="sibTrans" cxnId="{9DA08418-79E8-41C7-8F55-E585D44274F2}">
      <dgm:prSet/>
      <dgm:spPr/>
      <dgm:t>
        <a:bodyPr/>
        <a:lstStyle/>
        <a:p>
          <a:endParaRPr lang="pl-PL"/>
        </a:p>
      </dgm:t>
    </dgm:pt>
    <dgm:pt modelId="{A821B1A6-A1E1-494F-BE7E-0CE3444CF2C9}" type="parTrans" cxnId="{9DA08418-79E8-41C7-8F55-E585D44274F2}">
      <dgm:prSet/>
      <dgm:spPr/>
      <dgm:t>
        <a:bodyPr/>
        <a:lstStyle/>
        <a:p>
          <a:endParaRPr lang="pl-PL"/>
        </a:p>
      </dgm:t>
    </dgm:pt>
    <dgm:pt modelId="{F9CA8E0A-AD45-4F3E-BA2F-A1FFB3EE4077}">
      <dgm:prSet phldrT="[Tekst]" custT="1"/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r>
            <a:rPr lang="pl-PL" sz="2800" b="1" dirty="0" smtClean="0">
              <a:solidFill>
                <a:schemeClr val="bg1"/>
              </a:solidFill>
              <a:latin typeface="+mn-lt"/>
              <a:ea typeface="Segoe UI" pitchFamily="34" charset="0"/>
              <a:cs typeface="Segoe UI" pitchFamily="34" charset="0"/>
            </a:rPr>
            <a:t>zadania</a:t>
          </a:r>
          <a:endParaRPr lang="pl-PL" sz="2800" b="1" dirty="0">
            <a:solidFill>
              <a:schemeClr val="bg1"/>
            </a:solidFill>
            <a:latin typeface="+mn-lt"/>
            <a:ea typeface="Segoe UI" pitchFamily="34" charset="0"/>
            <a:cs typeface="Segoe UI" pitchFamily="34" charset="0"/>
          </a:endParaRPr>
        </a:p>
      </dgm:t>
    </dgm:pt>
    <dgm:pt modelId="{5FB3B515-15E8-4A8F-8796-C0C8616EE688}" type="sibTrans" cxnId="{941B0E0F-CF4E-47C5-AB45-E1B55E5D5486}">
      <dgm:prSet/>
      <dgm:spPr/>
      <dgm:t>
        <a:bodyPr/>
        <a:lstStyle/>
        <a:p>
          <a:endParaRPr lang="pl-PL"/>
        </a:p>
      </dgm:t>
    </dgm:pt>
    <dgm:pt modelId="{80C21C44-E9D9-4A13-B170-0B8B7B8E9D5A}" type="parTrans" cxnId="{941B0E0F-CF4E-47C5-AB45-E1B55E5D5486}">
      <dgm:prSet/>
      <dgm:spPr/>
      <dgm:t>
        <a:bodyPr/>
        <a:lstStyle/>
        <a:p>
          <a:endParaRPr lang="pl-PL"/>
        </a:p>
      </dgm:t>
    </dgm:pt>
    <dgm:pt modelId="{AFF3D68D-B366-4C60-AA88-19BDEFF4428D}">
      <dgm:prSet phldrT="[Tekst]"/>
      <dgm:spPr/>
      <dgm:t>
        <a:bodyPr/>
        <a:lstStyle/>
        <a:p>
          <a:r>
            <a:rPr lang="pl-PL" b="1" dirty="0" smtClean="0"/>
            <a:t>dochody</a:t>
          </a:r>
          <a:endParaRPr lang="pl-PL" b="1" dirty="0"/>
        </a:p>
      </dgm:t>
    </dgm:pt>
    <dgm:pt modelId="{C84E6250-E9A4-414C-970E-AEBFB89EC4A8}" type="sibTrans" cxnId="{364EDFE8-89EA-4DB8-9E83-335843836B6E}">
      <dgm:prSet/>
      <dgm:spPr/>
      <dgm:t>
        <a:bodyPr/>
        <a:lstStyle/>
        <a:p>
          <a:endParaRPr lang="pl-PL"/>
        </a:p>
      </dgm:t>
    </dgm:pt>
    <dgm:pt modelId="{5C2C46A2-0523-4762-A168-1A7B04FD311E}" type="parTrans" cxnId="{364EDFE8-89EA-4DB8-9E83-335843836B6E}">
      <dgm:prSet/>
      <dgm:spPr/>
      <dgm:t>
        <a:bodyPr/>
        <a:lstStyle/>
        <a:p>
          <a:endParaRPr lang="pl-PL"/>
        </a:p>
      </dgm:t>
    </dgm:pt>
    <dgm:pt modelId="{6BDC202B-92F0-4E63-AB5F-3A2B6AACCB2A}">
      <dgm:prSet phldrT="[Tekst]" custT="1"/>
      <dgm:spPr>
        <a:solidFill>
          <a:srgbClr val="003399">
            <a:alpha val="90000"/>
          </a:srgbClr>
        </a:solidFill>
      </dgm:spPr>
      <dgm:t>
        <a:bodyPr/>
        <a:lstStyle/>
        <a:p>
          <a:r>
            <a:rPr lang="pl-PL" sz="2800" b="1" dirty="0" smtClean="0">
              <a:solidFill>
                <a:schemeClr val="bg1"/>
              </a:solidFill>
              <a:latin typeface="+mn-lt"/>
              <a:ea typeface="Segoe UI" pitchFamily="34" charset="0"/>
              <a:cs typeface="Segoe UI" pitchFamily="34" charset="0"/>
            </a:rPr>
            <a:t>dochody</a:t>
          </a:r>
          <a:endParaRPr lang="pl-PL" sz="2800" b="1" dirty="0">
            <a:solidFill>
              <a:schemeClr val="bg1"/>
            </a:solidFill>
            <a:latin typeface="+mn-lt"/>
            <a:ea typeface="Segoe UI" pitchFamily="34" charset="0"/>
            <a:cs typeface="Segoe UI" pitchFamily="34" charset="0"/>
          </a:endParaRPr>
        </a:p>
      </dgm:t>
    </dgm:pt>
    <dgm:pt modelId="{EEA90343-16F2-4A0D-A1A4-CAEE95782CA8}" type="sibTrans" cxnId="{B22084A7-3586-476F-8542-1E33AE051263}">
      <dgm:prSet/>
      <dgm:spPr/>
      <dgm:t>
        <a:bodyPr/>
        <a:lstStyle/>
        <a:p>
          <a:endParaRPr lang="pl-PL"/>
        </a:p>
      </dgm:t>
    </dgm:pt>
    <dgm:pt modelId="{C32156E2-842A-43E6-A673-100FE022ADC3}" type="parTrans" cxnId="{B22084A7-3586-476F-8542-1E33AE051263}">
      <dgm:prSet/>
      <dgm:spPr/>
      <dgm:t>
        <a:bodyPr/>
        <a:lstStyle/>
        <a:p>
          <a:endParaRPr lang="pl-PL"/>
        </a:p>
      </dgm:t>
    </dgm:pt>
    <dgm:pt modelId="{4241A778-22DD-45EA-97BA-7565657D1C85}" type="pres">
      <dgm:prSet presAssocID="{1D5D4306-9726-44F0-AADB-6B9FB1AACCDE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104EDFD-DD02-4C42-A329-06316B1C7CE2}" type="pres">
      <dgm:prSet presAssocID="{1D5D4306-9726-44F0-AADB-6B9FB1AACCDE}" presName="dummyMaxCanvas" presStyleCnt="0"/>
      <dgm:spPr/>
      <dgm:t>
        <a:bodyPr/>
        <a:lstStyle/>
        <a:p>
          <a:endParaRPr lang="pl-PL"/>
        </a:p>
      </dgm:t>
    </dgm:pt>
    <dgm:pt modelId="{1173F0F9-CBE3-47EF-8DB4-DC098F7FC74A}" type="pres">
      <dgm:prSet presAssocID="{1D5D4306-9726-44F0-AADB-6B9FB1AACCDE}" presName="parentComposite" presStyleCnt="0"/>
      <dgm:spPr/>
      <dgm:t>
        <a:bodyPr/>
        <a:lstStyle/>
        <a:p>
          <a:endParaRPr lang="pl-PL"/>
        </a:p>
      </dgm:t>
    </dgm:pt>
    <dgm:pt modelId="{EAEA9E0E-1067-4F6B-A52B-CDCB5183D2B4}" type="pres">
      <dgm:prSet presAssocID="{1D5D4306-9726-44F0-AADB-6B9FB1AACCDE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pl-PL"/>
        </a:p>
      </dgm:t>
    </dgm:pt>
    <dgm:pt modelId="{1EB96C81-6135-482D-A1CA-196FDADDD4FF}" type="pres">
      <dgm:prSet presAssocID="{1D5D4306-9726-44F0-AADB-6B9FB1AACCDE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pl-PL"/>
        </a:p>
      </dgm:t>
    </dgm:pt>
    <dgm:pt modelId="{0835C3E0-92F9-4874-9B68-65379782A89F}" type="pres">
      <dgm:prSet presAssocID="{1D5D4306-9726-44F0-AADB-6B9FB1AACCDE}" presName="childrenComposite" presStyleCnt="0"/>
      <dgm:spPr/>
      <dgm:t>
        <a:bodyPr/>
        <a:lstStyle/>
        <a:p>
          <a:endParaRPr lang="pl-PL"/>
        </a:p>
      </dgm:t>
    </dgm:pt>
    <dgm:pt modelId="{02F50A8F-8990-40B7-8598-E33E463FEBF3}" type="pres">
      <dgm:prSet presAssocID="{1D5D4306-9726-44F0-AADB-6B9FB1AACCDE}" presName="dummyMaxCanvas_ChildArea" presStyleCnt="0"/>
      <dgm:spPr/>
      <dgm:t>
        <a:bodyPr/>
        <a:lstStyle/>
        <a:p>
          <a:endParaRPr lang="pl-PL"/>
        </a:p>
      </dgm:t>
    </dgm:pt>
    <dgm:pt modelId="{B028FD06-9490-46D5-8142-E3807221D536}" type="pres">
      <dgm:prSet presAssocID="{1D5D4306-9726-44F0-AADB-6B9FB1AACCDE}" presName="fulcrum" presStyleLbl="alignAccFollowNode1" presStyleIdx="2" presStyleCnt="4"/>
      <dgm:spPr/>
      <dgm:t>
        <a:bodyPr/>
        <a:lstStyle/>
        <a:p>
          <a:endParaRPr lang="pl-PL"/>
        </a:p>
      </dgm:t>
    </dgm:pt>
    <dgm:pt modelId="{88EB0C2D-251C-4654-945F-6DAE73AF7FCF}" type="pres">
      <dgm:prSet presAssocID="{1D5D4306-9726-44F0-AADB-6B9FB1AACCDE}" presName="balance_24" presStyleLbl="alignAccFollowNode1" presStyleIdx="3" presStyleCnt="4">
        <dgm:presLayoutVars>
          <dgm:bulletEnabled val="1"/>
        </dgm:presLayoutVars>
      </dgm:prSet>
      <dgm:spPr/>
    </dgm:pt>
    <dgm:pt modelId="{FE1C658D-82AE-4AC0-90C1-3D1D856D57F9}" type="pres">
      <dgm:prSet presAssocID="{1D5D4306-9726-44F0-AADB-6B9FB1AACCDE}" presName="right_24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03153C8-198E-4F4A-A5CF-D9E27B822C5F}" type="pres">
      <dgm:prSet presAssocID="{1D5D4306-9726-44F0-AADB-6B9FB1AACCDE}" presName="right_24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7CB516-D8DA-4D9D-9E9E-AAFD936E1241}" type="pres">
      <dgm:prSet presAssocID="{1D5D4306-9726-44F0-AADB-6B9FB1AACCDE}" presName="right_24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672292E-CBFE-4C31-A76F-2034DCACC62E}" type="pres">
      <dgm:prSet presAssocID="{1D5D4306-9726-44F0-AADB-6B9FB1AACCDE}" presName="right_24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A73AEA5-BC0C-4437-AE14-7D740D3010BD}" type="pres">
      <dgm:prSet presAssocID="{1D5D4306-9726-44F0-AADB-6B9FB1AACCDE}" presName="left_24_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B7E36DB-5E0E-4DCE-8589-1E1AF66B5431}" type="pres">
      <dgm:prSet presAssocID="{1D5D4306-9726-44F0-AADB-6B9FB1AACCDE}" presName="left_24_2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7EECAC-A5C3-48EF-8910-4183054B7ABA}" srcId="{F9CA8E0A-AD45-4F3E-BA2F-A1FFB3EE4077}" destId="{240C6D5D-3570-47D2-9912-EBF61671BC26}" srcOrd="3" destOrd="0" parTransId="{E043E4C3-FD6B-4AD9-8DEA-3D71F2612432}" sibTransId="{7A36F514-B38F-4BB9-81FF-C86A859D672D}"/>
    <dgm:cxn modelId="{E04CF9E2-0138-4947-A6B4-E15DCB327942}" type="presOf" srcId="{B0608FA7-92FF-4553-8CF5-B3FBEEF9BA2F}" destId="{FE1C658D-82AE-4AC0-90C1-3D1D856D57F9}" srcOrd="0" destOrd="0" presId="urn:microsoft.com/office/officeart/2005/8/layout/balance1"/>
    <dgm:cxn modelId="{7588E5CA-B770-4EDF-B256-DF26CE8F39E4}" srcId="{F9CA8E0A-AD45-4F3E-BA2F-A1FFB3EE4077}" destId="{FC05EF5E-BA53-4AC1-97D9-3713D628F2DB}" srcOrd="2" destOrd="0" parTransId="{F767585A-2132-4AAE-A9DC-C2BC3C2B11DE}" sibTransId="{48BFE90E-32D8-4B78-9A44-0291A3C3AC89}"/>
    <dgm:cxn modelId="{E2A9EAC1-C313-4897-B304-C7B01D807583}" type="presOf" srcId="{F9CA8E0A-AD45-4F3E-BA2F-A1FFB3EE4077}" destId="{1EB96C81-6135-482D-A1CA-196FDADDD4FF}" srcOrd="0" destOrd="0" presId="urn:microsoft.com/office/officeart/2005/8/layout/balance1"/>
    <dgm:cxn modelId="{1AC5B2D3-A013-4860-89F7-A3A5BB4D3D1E}" srcId="{6BDC202B-92F0-4E63-AB5F-3A2B6AACCB2A}" destId="{914C350D-ADFC-4E60-8398-DD3F2931D8AB}" srcOrd="1" destOrd="0" parTransId="{9036CD92-83B5-4FD5-9877-E9EBCCF46B12}" sibTransId="{E98793EC-D141-4D99-B657-16FD37A012A4}"/>
    <dgm:cxn modelId="{67E38B65-752F-48BC-9ABD-981D113FE8A7}" type="presOf" srcId="{FC05EF5E-BA53-4AC1-97D9-3713D628F2DB}" destId="{2C7CB516-D8DA-4D9D-9E9E-AAFD936E1241}" srcOrd="0" destOrd="0" presId="urn:microsoft.com/office/officeart/2005/8/layout/balance1"/>
    <dgm:cxn modelId="{9DA08418-79E8-41C7-8F55-E585D44274F2}" srcId="{F9CA8E0A-AD45-4F3E-BA2F-A1FFB3EE4077}" destId="{B0608FA7-92FF-4553-8CF5-B3FBEEF9BA2F}" srcOrd="0" destOrd="0" parTransId="{A821B1A6-A1E1-494F-BE7E-0CE3444CF2C9}" sibTransId="{9BD636BA-7527-4D29-9805-17A578CE861A}"/>
    <dgm:cxn modelId="{364EDFE8-89EA-4DB8-9E83-335843836B6E}" srcId="{6BDC202B-92F0-4E63-AB5F-3A2B6AACCB2A}" destId="{AFF3D68D-B366-4C60-AA88-19BDEFF4428D}" srcOrd="0" destOrd="0" parTransId="{5C2C46A2-0523-4762-A168-1A7B04FD311E}" sibTransId="{C84E6250-E9A4-414C-970E-AEBFB89EC4A8}"/>
    <dgm:cxn modelId="{4351D078-1B0E-4378-BDC7-78BB52C0E4BC}" srcId="{F9CA8E0A-AD45-4F3E-BA2F-A1FFB3EE4077}" destId="{3CD7D1FA-BE95-4E58-987E-A477DA16C213}" srcOrd="1" destOrd="0" parTransId="{01C59918-2216-4CAB-A00B-BAF3B13314F3}" sibTransId="{6AF92CEF-9D11-42EE-95C1-7A974108DF18}"/>
    <dgm:cxn modelId="{941B0E0F-CF4E-47C5-AB45-E1B55E5D5486}" srcId="{1D5D4306-9726-44F0-AADB-6B9FB1AACCDE}" destId="{F9CA8E0A-AD45-4F3E-BA2F-A1FFB3EE4077}" srcOrd="1" destOrd="0" parTransId="{80C21C44-E9D9-4A13-B170-0B8B7B8E9D5A}" sibTransId="{5FB3B515-15E8-4A8F-8796-C0C8616EE688}"/>
    <dgm:cxn modelId="{829626BA-267B-4F93-8871-978581364D79}" type="presOf" srcId="{1D5D4306-9726-44F0-AADB-6B9FB1AACCDE}" destId="{4241A778-22DD-45EA-97BA-7565657D1C85}" srcOrd="0" destOrd="0" presId="urn:microsoft.com/office/officeart/2005/8/layout/balance1"/>
    <dgm:cxn modelId="{E7A1F4FF-570E-4068-8FB6-6924FB2C2EB3}" type="presOf" srcId="{240C6D5D-3570-47D2-9912-EBF61671BC26}" destId="{C672292E-CBFE-4C31-A76F-2034DCACC62E}" srcOrd="0" destOrd="0" presId="urn:microsoft.com/office/officeart/2005/8/layout/balance1"/>
    <dgm:cxn modelId="{B6A2AA2D-8935-4EBB-92ED-04A24ACB0A5F}" type="presOf" srcId="{6BDC202B-92F0-4E63-AB5F-3A2B6AACCB2A}" destId="{EAEA9E0E-1067-4F6B-A52B-CDCB5183D2B4}" srcOrd="0" destOrd="0" presId="urn:microsoft.com/office/officeart/2005/8/layout/balance1"/>
    <dgm:cxn modelId="{926CC1D8-F7D6-4887-852D-F8B56D53D1A9}" type="presOf" srcId="{AFF3D68D-B366-4C60-AA88-19BDEFF4428D}" destId="{7A73AEA5-BC0C-4437-AE14-7D740D3010BD}" srcOrd="0" destOrd="0" presId="urn:microsoft.com/office/officeart/2005/8/layout/balance1"/>
    <dgm:cxn modelId="{E622A522-5783-4A61-8480-715051CC0342}" type="presOf" srcId="{914C350D-ADFC-4E60-8398-DD3F2931D8AB}" destId="{1B7E36DB-5E0E-4DCE-8589-1E1AF66B5431}" srcOrd="0" destOrd="0" presId="urn:microsoft.com/office/officeart/2005/8/layout/balance1"/>
    <dgm:cxn modelId="{B22084A7-3586-476F-8542-1E33AE051263}" srcId="{1D5D4306-9726-44F0-AADB-6B9FB1AACCDE}" destId="{6BDC202B-92F0-4E63-AB5F-3A2B6AACCB2A}" srcOrd="0" destOrd="0" parTransId="{C32156E2-842A-43E6-A673-100FE022ADC3}" sibTransId="{EEA90343-16F2-4A0D-A1A4-CAEE95782CA8}"/>
    <dgm:cxn modelId="{05D9193F-FB09-4284-9F55-6E78963B44D0}" type="presOf" srcId="{3CD7D1FA-BE95-4E58-987E-A477DA16C213}" destId="{A03153C8-198E-4F4A-A5CF-D9E27B822C5F}" srcOrd="0" destOrd="0" presId="urn:microsoft.com/office/officeart/2005/8/layout/balance1"/>
    <dgm:cxn modelId="{0B00D371-B68C-4E3F-8859-95AC2B188E05}" type="presParOf" srcId="{4241A778-22DD-45EA-97BA-7565657D1C85}" destId="{E104EDFD-DD02-4C42-A329-06316B1C7CE2}" srcOrd="0" destOrd="0" presId="urn:microsoft.com/office/officeart/2005/8/layout/balance1"/>
    <dgm:cxn modelId="{E60EFD2C-CF6A-4063-88E6-5205D5073CF0}" type="presParOf" srcId="{4241A778-22DD-45EA-97BA-7565657D1C85}" destId="{1173F0F9-CBE3-47EF-8DB4-DC098F7FC74A}" srcOrd="1" destOrd="0" presId="urn:microsoft.com/office/officeart/2005/8/layout/balance1"/>
    <dgm:cxn modelId="{D55FA94F-902A-45B9-B40C-316E86DD8C0A}" type="presParOf" srcId="{1173F0F9-CBE3-47EF-8DB4-DC098F7FC74A}" destId="{EAEA9E0E-1067-4F6B-A52B-CDCB5183D2B4}" srcOrd="0" destOrd="0" presId="urn:microsoft.com/office/officeart/2005/8/layout/balance1"/>
    <dgm:cxn modelId="{18EE908C-4A43-40B7-80E9-D50766F20085}" type="presParOf" srcId="{1173F0F9-CBE3-47EF-8DB4-DC098F7FC74A}" destId="{1EB96C81-6135-482D-A1CA-196FDADDD4FF}" srcOrd="1" destOrd="0" presId="urn:microsoft.com/office/officeart/2005/8/layout/balance1"/>
    <dgm:cxn modelId="{A044D7A9-6E57-4173-9ED9-78397DFB966E}" type="presParOf" srcId="{4241A778-22DD-45EA-97BA-7565657D1C85}" destId="{0835C3E0-92F9-4874-9B68-65379782A89F}" srcOrd="2" destOrd="0" presId="urn:microsoft.com/office/officeart/2005/8/layout/balance1"/>
    <dgm:cxn modelId="{2FE6FE96-619F-4AA6-9B3D-26E145A3CB0F}" type="presParOf" srcId="{0835C3E0-92F9-4874-9B68-65379782A89F}" destId="{02F50A8F-8990-40B7-8598-E33E463FEBF3}" srcOrd="0" destOrd="0" presId="urn:microsoft.com/office/officeart/2005/8/layout/balance1"/>
    <dgm:cxn modelId="{001DA1FB-3A5D-4AC4-B116-3F8945A4CB75}" type="presParOf" srcId="{0835C3E0-92F9-4874-9B68-65379782A89F}" destId="{B028FD06-9490-46D5-8142-E3807221D536}" srcOrd="1" destOrd="0" presId="urn:microsoft.com/office/officeart/2005/8/layout/balance1"/>
    <dgm:cxn modelId="{83672F22-A934-4F53-9917-C5E0DD9D5F16}" type="presParOf" srcId="{0835C3E0-92F9-4874-9B68-65379782A89F}" destId="{88EB0C2D-251C-4654-945F-6DAE73AF7FCF}" srcOrd="2" destOrd="0" presId="urn:microsoft.com/office/officeart/2005/8/layout/balance1"/>
    <dgm:cxn modelId="{F9401372-A476-4EDB-9249-5CA59C8A78C9}" type="presParOf" srcId="{0835C3E0-92F9-4874-9B68-65379782A89F}" destId="{FE1C658D-82AE-4AC0-90C1-3D1D856D57F9}" srcOrd="3" destOrd="0" presId="urn:microsoft.com/office/officeart/2005/8/layout/balance1"/>
    <dgm:cxn modelId="{12E89C37-9A8C-4725-AB7C-6B537B54E947}" type="presParOf" srcId="{0835C3E0-92F9-4874-9B68-65379782A89F}" destId="{A03153C8-198E-4F4A-A5CF-D9E27B822C5F}" srcOrd="4" destOrd="0" presId="urn:microsoft.com/office/officeart/2005/8/layout/balance1"/>
    <dgm:cxn modelId="{14331D19-A00D-4FED-8808-5F61BE382568}" type="presParOf" srcId="{0835C3E0-92F9-4874-9B68-65379782A89F}" destId="{2C7CB516-D8DA-4D9D-9E9E-AAFD936E1241}" srcOrd="5" destOrd="0" presId="urn:microsoft.com/office/officeart/2005/8/layout/balance1"/>
    <dgm:cxn modelId="{CE60E99B-E486-43FE-B256-905B2D2240FC}" type="presParOf" srcId="{0835C3E0-92F9-4874-9B68-65379782A89F}" destId="{C672292E-CBFE-4C31-A76F-2034DCACC62E}" srcOrd="6" destOrd="0" presId="urn:microsoft.com/office/officeart/2005/8/layout/balance1"/>
    <dgm:cxn modelId="{19EEC7CC-4BB6-46B6-B6B0-7257A79F69F5}" type="presParOf" srcId="{0835C3E0-92F9-4874-9B68-65379782A89F}" destId="{7A73AEA5-BC0C-4437-AE14-7D740D3010BD}" srcOrd="7" destOrd="0" presId="urn:microsoft.com/office/officeart/2005/8/layout/balance1"/>
    <dgm:cxn modelId="{4C6C0B70-39E3-4716-A777-667D2FD3374B}" type="presParOf" srcId="{0835C3E0-92F9-4874-9B68-65379782A89F}" destId="{1B7E36DB-5E0E-4DCE-8589-1E1AF66B5431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EED8B0-A9B1-4D73-8105-CC1440B14AE5}">
      <dsp:nvSpPr>
        <dsp:cNvPr id="0" name=""/>
        <dsp:cNvSpPr/>
      </dsp:nvSpPr>
      <dsp:spPr>
        <a:xfrm rot="16200000">
          <a:off x="948134" y="-948134"/>
          <a:ext cx="2212975" cy="4109244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morning" dir="t"/>
        </a:scene3d>
        <a:sp3d prstMaterial="softEdge"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BEZPIECZEŃSTWO PUBLICZNE</a:t>
          </a:r>
          <a:endParaRPr lang="pl-PL" sz="3200" kern="1200" dirty="0"/>
        </a:p>
      </dsp:txBody>
      <dsp:txXfrm rot="16200000">
        <a:off x="1224756" y="-1224756"/>
        <a:ext cx="1659731" cy="4109244"/>
      </dsp:txXfrm>
    </dsp:sp>
    <dsp:sp modelId="{A5422B65-DD64-4E14-B17A-A7003ED6496A}">
      <dsp:nvSpPr>
        <dsp:cNvPr id="0" name=""/>
        <dsp:cNvSpPr/>
      </dsp:nvSpPr>
      <dsp:spPr>
        <a:xfrm>
          <a:off x="4109244" y="0"/>
          <a:ext cx="4109244" cy="2212975"/>
        </a:xfrm>
        <a:prstGeom prst="round1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prstMaterial="softEdge"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OŚWIATA I WYCHOWANIE</a:t>
          </a:r>
          <a:endParaRPr lang="pl-PL" sz="3200" kern="1200" dirty="0"/>
        </a:p>
      </dsp:txBody>
      <dsp:txXfrm>
        <a:off x="4109244" y="0"/>
        <a:ext cx="4109244" cy="1659731"/>
      </dsp:txXfrm>
    </dsp:sp>
    <dsp:sp modelId="{E93C1EAC-4FA4-4244-8F45-55EF1BDA0901}">
      <dsp:nvSpPr>
        <dsp:cNvPr id="0" name=""/>
        <dsp:cNvSpPr/>
      </dsp:nvSpPr>
      <dsp:spPr>
        <a:xfrm rot="10800000">
          <a:off x="0" y="2212975"/>
          <a:ext cx="4109244" cy="2212975"/>
        </a:xfrm>
        <a:prstGeom prst="round1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prstMaterial="softEdge"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OCHRONA ZDROWIA</a:t>
          </a:r>
          <a:endParaRPr lang="pl-PL" sz="3200" kern="1200" dirty="0"/>
        </a:p>
      </dsp:txBody>
      <dsp:txXfrm rot="10800000">
        <a:off x="0" y="2766218"/>
        <a:ext cx="4109244" cy="1659731"/>
      </dsp:txXfrm>
    </dsp:sp>
    <dsp:sp modelId="{C2376060-53FD-4FAD-B394-97F755E32946}">
      <dsp:nvSpPr>
        <dsp:cNvPr id="0" name=""/>
        <dsp:cNvSpPr/>
      </dsp:nvSpPr>
      <dsp:spPr>
        <a:xfrm rot="5400000">
          <a:off x="5057378" y="1264840"/>
          <a:ext cx="2212975" cy="4109244"/>
        </a:xfrm>
        <a:prstGeom prst="round1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prstMaterial="softEdge"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kern="1200" dirty="0" smtClean="0"/>
            <a:t>ZADANIA PAŃSTWOWE NA POZIOMIE LOKALNYM</a:t>
          </a:r>
          <a:endParaRPr lang="pl-PL" sz="3000" kern="1200" dirty="0"/>
        </a:p>
      </dsp:txBody>
      <dsp:txXfrm rot="5400000">
        <a:off x="5334000" y="1541462"/>
        <a:ext cx="1659731" cy="4109244"/>
      </dsp:txXfrm>
    </dsp:sp>
    <dsp:sp modelId="{DFD7FA8C-D99E-45CD-B83E-E6D38B4D648F}">
      <dsp:nvSpPr>
        <dsp:cNvPr id="0" name=""/>
        <dsp:cNvSpPr/>
      </dsp:nvSpPr>
      <dsp:spPr>
        <a:xfrm>
          <a:off x="2746647" y="1512762"/>
          <a:ext cx="2725193" cy="1400425"/>
        </a:xfrm>
        <a:prstGeom prst="round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 prstMaterial="softEdge">
          <a:bevelT w="635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b="1" kern="1200" dirty="0" smtClean="0"/>
            <a:t>POWIAT</a:t>
          </a:r>
          <a:endParaRPr lang="pl-PL" sz="4800" b="1" kern="1200" dirty="0"/>
        </a:p>
      </dsp:txBody>
      <dsp:txXfrm>
        <a:off x="2746647" y="1512762"/>
        <a:ext cx="2725193" cy="1400425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6D03C1-7237-4560-8DC3-78DF5D850CA6}">
      <dsp:nvSpPr>
        <dsp:cNvPr id="0" name=""/>
        <dsp:cNvSpPr/>
      </dsp:nvSpPr>
      <dsp:spPr>
        <a:xfrm>
          <a:off x="1155474" y="0"/>
          <a:ext cx="8525747" cy="532859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046A3-1904-4C81-960F-615049EC4139}">
      <dsp:nvSpPr>
        <dsp:cNvPr id="0" name=""/>
        <dsp:cNvSpPr/>
      </dsp:nvSpPr>
      <dsp:spPr>
        <a:xfrm>
          <a:off x="1995260" y="3962341"/>
          <a:ext cx="196092" cy="1960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0E6807-CB3F-4223-82BC-C9F25AF2913D}">
      <dsp:nvSpPr>
        <dsp:cNvPr id="0" name=""/>
        <dsp:cNvSpPr/>
      </dsp:nvSpPr>
      <dsp:spPr>
        <a:xfrm>
          <a:off x="2093306" y="4060387"/>
          <a:ext cx="1116872" cy="1268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05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/>
            <a:t>2015</a:t>
          </a:r>
        </a:p>
      </dsp:txBody>
      <dsp:txXfrm>
        <a:off x="2093306" y="4060387"/>
        <a:ext cx="1116872" cy="1268204"/>
      </dsp:txXfrm>
    </dsp:sp>
    <dsp:sp modelId="{FCC65C2C-2180-4BAF-85B1-53D6E8C66BCD}">
      <dsp:nvSpPr>
        <dsp:cNvPr id="0" name=""/>
        <dsp:cNvSpPr/>
      </dsp:nvSpPr>
      <dsp:spPr>
        <a:xfrm>
          <a:off x="3056716" y="2942448"/>
          <a:ext cx="306926" cy="3069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96B9B-7811-4C0C-9B2E-F2DB0C0C615D}">
      <dsp:nvSpPr>
        <dsp:cNvPr id="0" name=""/>
        <dsp:cNvSpPr/>
      </dsp:nvSpPr>
      <dsp:spPr>
        <a:xfrm>
          <a:off x="3210179" y="3095911"/>
          <a:ext cx="1415274" cy="2232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34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/>
            <a:t>2020</a:t>
          </a:r>
          <a:endParaRPr lang="pl-PL" sz="2400" kern="1200" dirty="0"/>
        </a:p>
      </dsp:txBody>
      <dsp:txXfrm>
        <a:off x="3210179" y="3095911"/>
        <a:ext cx="1415274" cy="2232680"/>
      </dsp:txXfrm>
    </dsp:sp>
    <dsp:sp modelId="{A49280C4-A72A-465D-8782-11E92924BB04}">
      <dsp:nvSpPr>
        <dsp:cNvPr id="0" name=""/>
        <dsp:cNvSpPr/>
      </dsp:nvSpPr>
      <dsp:spPr>
        <a:xfrm>
          <a:off x="4420835" y="2129305"/>
          <a:ext cx="409235" cy="4092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AEDCB1-0AF1-462E-9B01-FCB29E0CA001}">
      <dsp:nvSpPr>
        <dsp:cNvPr id="0" name=""/>
        <dsp:cNvSpPr/>
      </dsp:nvSpPr>
      <dsp:spPr>
        <a:xfrm>
          <a:off x="4625453" y="2333923"/>
          <a:ext cx="1645469" cy="2994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846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/>
            <a:t>2025</a:t>
          </a:r>
          <a:endParaRPr lang="pl-PL" sz="1600" kern="1200" dirty="0"/>
        </a:p>
      </dsp:txBody>
      <dsp:txXfrm>
        <a:off x="4625453" y="2333923"/>
        <a:ext cx="1645469" cy="2994668"/>
      </dsp:txXfrm>
    </dsp:sp>
    <dsp:sp modelId="{9A0D8936-3CBC-4ECB-BB95-2C375B3C3972}">
      <dsp:nvSpPr>
        <dsp:cNvPr id="0" name=""/>
        <dsp:cNvSpPr/>
      </dsp:nvSpPr>
      <dsp:spPr>
        <a:xfrm>
          <a:off x="6006624" y="1494137"/>
          <a:ext cx="528596" cy="528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FBD453-2061-463D-A41A-C3871816937A}">
      <dsp:nvSpPr>
        <dsp:cNvPr id="0" name=""/>
        <dsp:cNvSpPr/>
      </dsp:nvSpPr>
      <dsp:spPr>
        <a:xfrm>
          <a:off x="6270922" y="1758435"/>
          <a:ext cx="1705149" cy="3570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092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/>
            <a:t>2030</a:t>
          </a:r>
          <a:endParaRPr lang="pl-PL" sz="1600" kern="1200" dirty="0"/>
        </a:p>
      </dsp:txBody>
      <dsp:txXfrm>
        <a:off x="6270922" y="1758435"/>
        <a:ext cx="1705149" cy="3570156"/>
      </dsp:txXfrm>
    </dsp:sp>
    <dsp:sp modelId="{B9787AD8-5884-485A-B040-1F96893C9EFA}">
      <dsp:nvSpPr>
        <dsp:cNvPr id="0" name=""/>
        <dsp:cNvSpPr/>
      </dsp:nvSpPr>
      <dsp:spPr>
        <a:xfrm>
          <a:off x="7639305" y="1069981"/>
          <a:ext cx="673534" cy="6735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DD5299-0166-4949-AFBB-1C2FB6CCB76E}">
      <dsp:nvSpPr>
        <dsp:cNvPr id="0" name=""/>
        <dsp:cNvSpPr/>
      </dsp:nvSpPr>
      <dsp:spPr>
        <a:xfrm>
          <a:off x="7976072" y="1406748"/>
          <a:ext cx="1705149" cy="3921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689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6500" kern="1200" dirty="0"/>
        </a:p>
      </dsp:txBody>
      <dsp:txXfrm>
        <a:off x="7976072" y="1406748"/>
        <a:ext cx="1705149" cy="3921843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E75CE2-53F2-4214-B7FE-18246EB4A727}">
      <dsp:nvSpPr>
        <dsp:cNvPr id="0" name=""/>
        <dsp:cNvSpPr/>
      </dsp:nvSpPr>
      <dsp:spPr>
        <a:xfrm>
          <a:off x="2808314" y="2663967"/>
          <a:ext cx="2511565" cy="25999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 smtClean="0"/>
            <a:t>WSPÓŁPRACA</a:t>
          </a:r>
          <a:endParaRPr lang="pl-PL" sz="2200" b="1" kern="1200" dirty="0"/>
        </a:p>
      </dsp:txBody>
      <dsp:txXfrm>
        <a:off x="2808314" y="2663967"/>
        <a:ext cx="2511565" cy="2599995"/>
      </dsp:txXfrm>
    </dsp:sp>
    <dsp:sp modelId="{DF42161A-B93F-4F3E-B4AB-B2C169E58174}">
      <dsp:nvSpPr>
        <dsp:cNvPr id="0" name=""/>
        <dsp:cNvSpPr/>
      </dsp:nvSpPr>
      <dsp:spPr>
        <a:xfrm rot="10800000">
          <a:off x="1006437" y="3679790"/>
          <a:ext cx="1743148" cy="60206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AC648F-1E62-44AB-93AC-DE28FE4DED54}">
      <dsp:nvSpPr>
        <dsp:cNvPr id="0" name=""/>
        <dsp:cNvSpPr/>
      </dsp:nvSpPr>
      <dsp:spPr>
        <a:xfrm>
          <a:off x="-39730" y="3161210"/>
          <a:ext cx="2006886" cy="160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SOŁTYSI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I LIDERZY MIEJSCOWOŚCI</a:t>
          </a:r>
          <a:endParaRPr lang="pl-PL" sz="1800" b="1" kern="1200" dirty="0"/>
        </a:p>
      </dsp:txBody>
      <dsp:txXfrm>
        <a:off x="-39730" y="3161210"/>
        <a:ext cx="2006886" cy="1605509"/>
      </dsp:txXfrm>
    </dsp:sp>
    <dsp:sp modelId="{F2989409-A8FB-4088-B630-D1BDDD1E158A}">
      <dsp:nvSpPr>
        <dsp:cNvPr id="0" name=""/>
        <dsp:cNvSpPr/>
      </dsp:nvSpPr>
      <dsp:spPr>
        <a:xfrm rot="13500000">
          <a:off x="1762644" y="2184496"/>
          <a:ext cx="1567815" cy="60206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CF5858-5AE6-4AC9-9291-9507F334322F}">
      <dsp:nvSpPr>
        <dsp:cNvPr id="0" name=""/>
        <dsp:cNvSpPr/>
      </dsp:nvSpPr>
      <dsp:spPr>
        <a:xfrm>
          <a:off x="868351" y="968908"/>
          <a:ext cx="2006886" cy="160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SAMORZĄDY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GMIN</a:t>
          </a:r>
          <a:endParaRPr lang="pl-PL" sz="1800" b="1" kern="1200" dirty="0"/>
        </a:p>
      </dsp:txBody>
      <dsp:txXfrm>
        <a:off x="868351" y="968908"/>
        <a:ext cx="2006886" cy="1605509"/>
      </dsp:txXfrm>
    </dsp:sp>
    <dsp:sp modelId="{D733897D-0541-4DD4-9B4F-DACEC10CBFBA}">
      <dsp:nvSpPr>
        <dsp:cNvPr id="0" name=""/>
        <dsp:cNvSpPr/>
      </dsp:nvSpPr>
      <dsp:spPr>
        <a:xfrm rot="16158614">
          <a:off x="3208269" y="1529683"/>
          <a:ext cx="1622968" cy="60206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24A23-3187-4A10-BE44-FE94CCA31BE0}">
      <dsp:nvSpPr>
        <dsp:cNvPr id="0" name=""/>
        <dsp:cNvSpPr/>
      </dsp:nvSpPr>
      <dsp:spPr>
        <a:xfrm>
          <a:off x="3024329" y="144011"/>
          <a:ext cx="2006886" cy="160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SAMORZĄD POWIATOWY</a:t>
          </a:r>
          <a:endParaRPr lang="pl-PL" sz="1800" b="1" kern="1200" dirty="0"/>
        </a:p>
      </dsp:txBody>
      <dsp:txXfrm>
        <a:off x="3024329" y="144011"/>
        <a:ext cx="2006886" cy="1605509"/>
      </dsp:txXfrm>
    </dsp:sp>
    <dsp:sp modelId="{8C068D73-0F15-4437-A782-9209F8C369BF}">
      <dsp:nvSpPr>
        <dsp:cNvPr id="0" name=""/>
        <dsp:cNvSpPr/>
      </dsp:nvSpPr>
      <dsp:spPr>
        <a:xfrm rot="18900000">
          <a:off x="4713093" y="2105108"/>
          <a:ext cx="1722798" cy="60206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0243E0-6803-4D77-B25C-363865E7995B}">
      <dsp:nvSpPr>
        <dsp:cNvPr id="0" name=""/>
        <dsp:cNvSpPr/>
      </dsp:nvSpPr>
      <dsp:spPr>
        <a:xfrm>
          <a:off x="5252956" y="968908"/>
          <a:ext cx="2006886" cy="160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Podmioty z poziomu regionalnego</a:t>
          </a:r>
          <a:endParaRPr lang="pl-PL" sz="1800" b="1" kern="1200" dirty="0"/>
        </a:p>
      </dsp:txBody>
      <dsp:txXfrm>
        <a:off x="5252956" y="968908"/>
        <a:ext cx="2006886" cy="1605509"/>
      </dsp:txXfrm>
    </dsp:sp>
    <dsp:sp modelId="{12A3DACA-5FA8-47F9-B55C-43C28967786B}">
      <dsp:nvSpPr>
        <dsp:cNvPr id="0" name=""/>
        <dsp:cNvSpPr/>
      </dsp:nvSpPr>
      <dsp:spPr>
        <a:xfrm>
          <a:off x="5341410" y="3694553"/>
          <a:ext cx="1743148" cy="60206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EC2BA1-94B6-4AD8-BB7F-FD29039E7FE8}">
      <dsp:nvSpPr>
        <dsp:cNvPr id="0" name=""/>
        <dsp:cNvSpPr/>
      </dsp:nvSpPr>
      <dsp:spPr>
        <a:xfrm>
          <a:off x="6080321" y="3161210"/>
          <a:ext cx="2168320" cy="160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Podmioty z poziomu krajowego i międzynarodowego</a:t>
          </a:r>
          <a:endParaRPr lang="pl-PL" sz="1800" b="1" kern="1200" dirty="0"/>
        </a:p>
      </dsp:txBody>
      <dsp:txXfrm>
        <a:off x="6080321" y="3161210"/>
        <a:ext cx="2168320" cy="160550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EB729-8D08-4F70-81BC-AC986BD2F7BA}">
      <dsp:nvSpPr>
        <dsp:cNvPr id="0" name=""/>
        <dsp:cNvSpPr/>
      </dsp:nvSpPr>
      <dsp:spPr>
        <a:xfrm>
          <a:off x="0" y="0"/>
          <a:ext cx="3672408" cy="745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  co najmniej </a:t>
          </a:r>
          <a:r>
            <a:rPr lang="pl-PL" sz="1500" b="1" kern="1200" dirty="0" smtClean="0"/>
            <a:t>5 gmin</a:t>
          </a:r>
          <a:endParaRPr lang="pl-PL" sz="1500" b="1" kern="1200" dirty="0"/>
        </a:p>
      </dsp:txBody>
      <dsp:txXfrm>
        <a:off x="0" y="0"/>
        <a:ext cx="2912026" cy="745107"/>
      </dsp:txXfrm>
    </dsp:sp>
    <dsp:sp modelId="{8135631B-5776-49CD-8D6D-072AD462F1CD}">
      <dsp:nvSpPr>
        <dsp:cNvPr id="0" name=""/>
        <dsp:cNvSpPr/>
      </dsp:nvSpPr>
      <dsp:spPr>
        <a:xfrm>
          <a:off x="324035" y="869291"/>
          <a:ext cx="3672408" cy="745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  co najmniej </a:t>
          </a:r>
          <a:r>
            <a:rPr lang="pl-PL" sz="1500" b="1" kern="1200" dirty="0" smtClean="0"/>
            <a:t>50 tys. mieszkańców</a:t>
          </a:r>
          <a:endParaRPr lang="pl-PL" sz="1500" b="1" kern="1200" dirty="0"/>
        </a:p>
      </dsp:txBody>
      <dsp:txXfrm>
        <a:off x="324035" y="869291"/>
        <a:ext cx="2864052" cy="745107"/>
      </dsp:txXfrm>
    </dsp:sp>
    <dsp:sp modelId="{0C1F2D9F-FF58-48A3-8342-5BE5D018EAA0}">
      <dsp:nvSpPr>
        <dsp:cNvPr id="0" name=""/>
        <dsp:cNvSpPr/>
      </dsp:nvSpPr>
      <dsp:spPr>
        <a:xfrm>
          <a:off x="648071" y="1738583"/>
          <a:ext cx="3672408" cy="745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  co najmniej </a:t>
          </a:r>
          <a:r>
            <a:rPr lang="pl-PL" sz="1500" b="1" kern="1200" dirty="0" smtClean="0"/>
            <a:t>10 tys. mieszkańców  </a:t>
          </a:r>
          <a:br>
            <a:rPr lang="pl-PL" sz="1500" b="1" kern="1200" dirty="0" smtClean="0"/>
          </a:br>
          <a:r>
            <a:rPr lang="pl-PL" sz="1500" b="1" kern="1200" dirty="0" smtClean="0"/>
            <a:t>  w mieście – siedzibie władz</a:t>
          </a:r>
          <a:endParaRPr lang="pl-PL" sz="1500" b="1" kern="1200" dirty="0"/>
        </a:p>
      </dsp:txBody>
      <dsp:txXfrm>
        <a:off x="648071" y="1738583"/>
        <a:ext cx="2864052" cy="745107"/>
      </dsp:txXfrm>
    </dsp:sp>
    <dsp:sp modelId="{7951AADE-0377-440B-9519-0023CC14BB20}">
      <dsp:nvSpPr>
        <dsp:cNvPr id="0" name=""/>
        <dsp:cNvSpPr/>
      </dsp:nvSpPr>
      <dsp:spPr>
        <a:xfrm>
          <a:off x="3188088" y="565039"/>
          <a:ext cx="484319" cy="4843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200" kern="1200"/>
        </a:p>
      </dsp:txBody>
      <dsp:txXfrm>
        <a:off x="3188088" y="565039"/>
        <a:ext cx="484319" cy="484319"/>
      </dsp:txXfrm>
    </dsp:sp>
    <dsp:sp modelId="{6A839FB5-FA57-4C15-85C3-4491B7B0470C}">
      <dsp:nvSpPr>
        <dsp:cNvPr id="0" name=""/>
        <dsp:cNvSpPr/>
      </dsp:nvSpPr>
      <dsp:spPr>
        <a:xfrm>
          <a:off x="3512124" y="1429363"/>
          <a:ext cx="484319" cy="4843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200" kern="1200"/>
        </a:p>
      </dsp:txBody>
      <dsp:txXfrm>
        <a:off x="3512124" y="1429363"/>
        <a:ext cx="484319" cy="48431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EB729-8D08-4F70-81BC-AC986BD2F7BA}">
      <dsp:nvSpPr>
        <dsp:cNvPr id="0" name=""/>
        <dsp:cNvSpPr/>
      </dsp:nvSpPr>
      <dsp:spPr>
        <a:xfrm>
          <a:off x="0" y="0"/>
          <a:ext cx="3733614" cy="745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  średnio 8</a:t>
          </a:r>
          <a:r>
            <a:rPr lang="pl-PL" sz="1500" b="1" kern="1200" dirty="0" smtClean="0"/>
            <a:t> gmin</a:t>
          </a:r>
          <a:endParaRPr lang="pl-PL" sz="1500" b="1" kern="1200" dirty="0"/>
        </a:p>
      </dsp:txBody>
      <dsp:txXfrm>
        <a:off x="0" y="0"/>
        <a:ext cx="2973233" cy="745107"/>
      </dsp:txXfrm>
    </dsp:sp>
    <dsp:sp modelId="{8135631B-5776-49CD-8D6D-072AD462F1CD}">
      <dsp:nvSpPr>
        <dsp:cNvPr id="0" name=""/>
        <dsp:cNvSpPr/>
      </dsp:nvSpPr>
      <dsp:spPr>
        <a:xfrm>
          <a:off x="329436" y="869291"/>
          <a:ext cx="3733614" cy="745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  średnio </a:t>
          </a:r>
          <a:r>
            <a:rPr lang="pl-PL" sz="1500" b="1" kern="1200" dirty="0" smtClean="0"/>
            <a:t>83 tys. mieszkańców</a:t>
          </a:r>
          <a:endParaRPr lang="pl-PL" sz="1500" b="1" kern="1200" dirty="0"/>
        </a:p>
      </dsp:txBody>
      <dsp:txXfrm>
        <a:off x="329436" y="869291"/>
        <a:ext cx="2919858" cy="745107"/>
      </dsp:txXfrm>
    </dsp:sp>
    <dsp:sp modelId="{0C1F2D9F-FF58-48A3-8342-5BE5D018EAA0}">
      <dsp:nvSpPr>
        <dsp:cNvPr id="0" name=""/>
        <dsp:cNvSpPr/>
      </dsp:nvSpPr>
      <dsp:spPr>
        <a:xfrm>
          <a:off x="658873" y="1738583"/>
          <a:ext cx="3733614" cy="7451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 smtClean="0"/>
            <a:t> siedziba władz powiatów</a:t>
          </a:r>
          <a:br>
            <a:rPr lang="pl-PL" sz="1500" b="1" kern="1200" dirty="0" smtClean="0"/>
          </a:br>
          <a:r>
            <a:rPr lang="pl-PL" sz="1500" b="1" kern="1200" dirty="0" smtClean="0"/>
            <a:t> w mieście od 5 tys. mieszkańców</a:t>
          </a:r>
          <a:endParaRPr lang="pl-PL" sz="1500" b="1" kern="1200" dirty="0"/>
        </a:p>
      </dsp:txBody>
      <dsp:txXfrm>
        <a:off x="658873" y="1738583"/>
        <a:ext cx="2919858" cy="745107"/>
      </dsp:txXfrm>
    </dsp:sp>
    <dsp:sp modelId="{7951AADE-0377-440B-9519-0023CC14BB20}">
      <dsp:nvSpPr>
        <dsp:cNvPr id="0" name=""/>
        <dsp:cNvSpPr/>
      </dsp:nvSpPr>
      <dsp:spPr>
        <a:xfrm>
          <a:off x="3249295" y="565039"/>
          <a:ext cx="484319" cy="4843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200" kern="1200"/>
        </a:p>
      </dsp:txBody>
      <dsp:txXfrm>
        <a:off x="3249295" y="565039"/>
        <a:ext cx="484319" cy="484319"/>
      </dsp:txXfrm>
    </dsp:sp>
    <dsp:sp modelId="{6A839FB5-FA57-4C15-85C3-4491B7B0470C}">
      <dsp:nvSpPr>
        <dsp:cNvPr id="0" name=""/>
        <dsp:cNvSpPr/>
      </dsp:nvSpPr>
      <dsp:spPr>
        <a:xfrm>
          <a:off x="3578731" y="1429363"/>
          <a:ext cx="484319" cy="4843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200" kern="1200"/>
        </a:p>
      </dsp:txBody>
      <dsp:txXfrm>
        <a:off x="3578731" y="1429363"/>
        <a:ext cx="484319" cy="48431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3668F7-9BB3-4F7D-AD97-40D81E21CA62}">
      <dsp:nvSpPr>
        <dsp:cNvPr id="0" name=""/>
        <dsp:cNvSpPr/>
      </dsp:nvSpPr>
      <dsp:spPr>
        <a:xfrm>
          <a:off x="2890665" y="2016818"/>
          <a:ext cx="2437157" cy="23356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STAROSTA</a:t>
          </a:r>
          <a:endParaRPr lang="pl-PL" sz="2800" b="1" kern="1200" dirty="0"/>
        </a:p>
      </dsp:txBody>
      <dsp:txXfrm>
        <a:off x="2890665" y="2016818"/>
        <a:ext cx="2437157" cy="2335620"/>
      </dsp:txXfrm>
    </dsp:sp>
    <dsp:sp modelId="{405C0482-A217-4375-80EE-9955E6F17B2E}">
      <dsp:nvSpPr>
        <dsp:cNvPr id="0" name=""/>
        <dsp:cNvSpPr/>
      </dsp:nvSpPr>
      <dsp:spPr>
        <a:xfrm rot="10570220">
          <a:off x="1341779" y="3052398"/>
          <a:ext cx="1468225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4BF0B0-BDC3-4E17-9BF1-33C346AEDCD0}">
      <dsp:nvSpPr>
        <dsp:cNvPr id="0" name=""/>
        <dsp:cNvSpPr/>
      </dsp:nvSpPr>
      <dsp:spPr>
        <a:xfrm>
          <a:off x="448941" y="2654192"/>
          <a:ext cx="1788953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KOMENDA POWIATOWA POLICJI</a:t>
          </a:r>
          <a:endParaRPr lang="pl-PL" sz="1800" kern="1200" dirty="0"/>
        </a:p>
      </dsp:txBody>
      <dsp:txXfrm>
        <a:off x="448941" y="2654192"/>
        <a:ext cx="1788953" cy="1431163"/>
      </dsp:txXfrm>
    </dsp:sp>
    <dsp:sp modelId="{D2C32553-3F75-4EB0-AC24-C22E9E0FD9A4}">
      <dsp:nvSpPr>
        <dsp:cNvPr id="0" name=""/>
        <dsp:cNvSpPr/>
      </dsp:nvSpPr>
      <dsp:spPr>
        <a:xfrm rot="13037856">
          <a:off x="1439014" y="1574707"/>
          <a:ext cx="1818005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7A096A-4F7E-4727-B641-BFA5DB196849}">
      <dsp:nvSpPr>
        <dsp:cNvPr id="0" name=""/>
        <dsp:cNvSpPr/>
      </dsp:nvSpPr>
      <dsp:spPr>
        <a:xfrm>
          <a:off x="730429" y="576654"/>
          <a:ext cx="1788953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KOMENDA POWIATOWA PAŃSTWOWEJ STRAŻY POŻARNEJ</a:t>
          </a:r>
          <a:endParaRPr lang="pl-PL" sz="1600" b="1" kern="1200" dirty="0"/>
        </a:p>
      </dsp:txBody>
      <dsp:txXfrm>
        <a:off x="730429" y="576654"/>
        <a:ext cx="1788953" cy="1431163"/>
      </dsp:txXfrm>
    </dsp:sp>
    <dsp:sp modelId="{067442D1-FA2F-4FE3-BFD1-8E5ABAC071E6}">
      <dsp:nvSpPr>
        <dsp:cNvPr id="0" name=""/>
        <dsp:cNvSpPr/>
      </dsp:nvSpPr>
      <dsp:spPr>
        <a:xfrm rot="16148251">
          <a:off x="3501253" y="1100427"/>
          <a:ext cx="1161307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8CDF86-6930-4949-9AD6-820933AC809C}">
      <dsp:nvSpPr>
        <dsp:cNvPr id="0" name=""/>
        <dsp:cNvSpPr/>
      </dsp:nvSpPr>
      <dsp:spPr>
        <a:xfrm>
          <a:off x="3178690" y="72601"/>
          <a:ext cx="1788953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POWIATOWA INSPEKCJA  WETERYNARYJNA</a:t>
          </a:r>
          <a:endParaRPr lang="pl-PL" sz="1600" b="1" kern="1200" dirty="0"/>
        </a:p>
      </dsp:txBody>
      <dsp:txXfrm>
        <a:off x="3178690" y="72601"/>
        <a:ext cx="1788953" cy="1431163"/>
      </dsp:txXfrm>
    </dsp:sp>
    <dsp:sp modelId="{E677CF5B-8DA0-43EC-A11D-CC2BC9E5C2FA}">
      <dsp:nvSpPr>
        <dsp:cNvPr id="0" name=""/>
        <dsp:cNvSpPr/>
      </dsp:nvSpPr>
      <dsp:spPr>
        <a:xfrm rot="19409225">
          <a:off x="4977464" y="1580724"/>
          <a:ext cx="1871673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F6950-5942-4881-804E-0621193564AF}">
      <dsp:nvSpPr>
        <dsp:cNvPr id="0" name=""/>
        <dsp:cNvSpPr/>
      </dsp:nvSpPr>
      <dsp:spPr>
        <a:xfrm>
          <a:off x="5687719" y="576659"/>
          <a:ext cx="1955469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 smtClean="0"/>
            <a:t>POWIATOWA INSPEKCJA SANITARNO- EPIDEMIOLOGICZNA</a:t>
          </a:r>
          <a:endParaRPr lang="pl-PL" sz="1500" b="1" kern="1200" dirty="0"/>
        </a:p>
      </dsp:txBody>
      <dsp:txXfrm>
        <a:off x="5687719" y="576659"/>
        <a:ext cx="1955469" cy="1431163"/>
      </dsp:txXfrm>
    </dsp:sp>
    <dsp:sp modelId="{4DDA2757-4B5A-429B-8649-88533C595EEF}">
      <dsp:nvSpPr>
        <dsp:cNvPr id="0" name=""/>
        <dsp:cNvSpPr/>
      </dsp:nvSpPr>
      <dsp:spPr>
        <a:xfrm rot="229780">
          <a:off x="5408483" y="3052398"/>
          <a:ext cx="1468225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230E7-BA13-4BAD-B3EB-F87DD7586C50}">
      <dsp:nvSpPr>
        <dsp:cNvPr id="0" name=""/>
        <dsp:cNvSpPr/>
      </dsp:nvSpPr>
      <dsp:spPr>
        <a:xfrm>
          <a:off x="5980592" y="2654192"/>
          <a:ext cx="1788953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POWIATOWA INSPEKCJA NADZORU BUDOWLANEGO</a:t>
          </a:r>
          <a:endParaRPr lang="pl-PL" sz="1800" kern="1200" dirty="0"/>
        </a:p>
      </dsp:txBody>
      <dsp:txXfrm>
        <a:off x="5980592" y="2654192"/>
        <a:ext cx="1788953" cy="14311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3668F7-9BB3-4F7D-AD97-40D81E21CA62}">
      <dsp:nvSpPr>
        <dsp:cNvPr id="0" name=""/>
        <dsp:cNvSpPr/>
      </dsp:nvSpPr>
      <dsp:spPr>
        <a:xfrm>
          <a:off x="2890665" y="2016818"/>
          <a:ext cx="2437157" cy="23356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STAROSTA</a:t>
          </a:r>
          <a:endParaRPr lang="pl-PL" sz="2800" b="1" kern="1200" dirty="0"/>
        </a:p>
      </dsp:txBody>
      <dsp:txXfrm>
        <a:off x="2890665" y="2016818"/>
        <a:ext cx="2437157" cy="2335620"/>
      </dsp:txXfrm>
    </dsp:sp>
    <dsp:sp modelId="{405C0482-A217-4375-80EE-9955E6F17B2E}">
      <dsp:nvSpPr>
        <dsp:cNvPr id="0" name=""/>
        <dsp:cNvSpPr/>
      </dsp:nvSpPr>
      <dsp:spPr>
        <a:xfrm rot="10570220">
          <a:off x="1341779" y="3052398"/>
          <a:ext cx="1468225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4BF0B0-BDC3-4E17-9BF1-33C346AEDCD0}">
      <dsp:nvSpPr>
        <dsp:cNvPr id="0" name=""/>
        <dsp:cNvSpPr/>
      </dsp:nvSpPr>
      <dsp:spPr>
        <a:xfrm>
          <a:off x="448941" y="2654192"/>
          <a:ext cx="1788953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KOMENDA POWIATOWA POLICJI</a:t>
          </a:r>
          <a:endParaRPr lang="pl-PL" sz="1800" kern="1200" dirty="0"/>
        </a:p>
      </dsp:txBody>
      <dsp:txXfrm>
        <a:off x="448941" y="2654192"/>
        <a:ext cx="1788953" cy="1431163"/>
      </dsp:txXfrm>
    </dsp:sp>
    <dsp:sp modelId="{D2C32553-3F75-4EB0-AC24-C22E9E0FD9A4}">
      <dsp:nvSpPr>
        <dsp:cNvPr id="0" name=""/>
        <dsp:cNvSpPr/>
      </dsp:nvSpPr>
      <dsp:spPr>
        <a:xfrm rot="13037856">
          <a:off x="1439014" y="1574707"/>
          <a:ext cx="1818005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7A096A-4F7E-4727-B641-BFA5DB196849}">
      <dsp:nvSpPr>
        <dsp:cNvPr id="0" name=""/>
        <dsp:cNvSpPr/>
      </dsp:nvSpPr>
      <dsp:spPr>
        <a:xfrm>
          <a:off x="730429" y="576654"/>
          <a:ext cx="1788953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KOMENDA POWIATOWA PAŃSTWOWEJ STRAŻY POŻARNEJ</a:t>
          </a:r>
          <a:endParaRPr lang="pl-PL" sz="1600" b="1" kern="1200" dirty="0"/>
        </a:p>
      </dsp:txBody>
      <dsp:txXfrm>
        <a:off x="730429" y="576654"/>
        <a:ext cx="1788953" cy="1431163"/>
      </dsp:txXfrm>
    </dsp:sp>
    <dsp:sp modelId="{067442D1-FA2F-4FE3-BFD1-8E5ABAC071E6}">
      <dsp:nvSpPr>
        <dsp:cNvPr id="0" name=""/>
        <dsp:cNvSpPr/>
      </dsp:nvSpPr>
      <dsp:spPr>
        <a:xfrm rot="16148251">
          <a:off x="3501253" y="1100427"/>
          <a:ext cx="1161307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8CDF86-6930-4949-9AD6-820933AC809C}">
      <dsp:nvSpPr>
        <dsp:cNvPr id="0" name=""/>
        <dsp:cNvSpPr/>
      </dsp:nvSpPr>
      <dsp:spPr>
        <a:xfrm>
          <a:off x="3178690" y="72601"/>
          <a:ext cx="1788953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POWIATOWA INSPEKCJA  WETERYNARYJNA</a:t>
          </a:r>
          <a:endParaRPr lang="pl-PL" sz="1600" b="1" kern="1200" dirty="0"/>
        </a:p>
      </dsp:txBody>
      <dsp:txXfrm>
        <a:off x="3178690" y="72601"/>
        <a:ext cx="1788953" cy="1431163"/>
      </dsp:txXfrm>
    </dsp:sp>
    <dsp:sp modelId="{E677CF5B-8DA0-43EC-A11D-CC2BC9E5C2FA}">
      <dsp:nvSpPr>
        <dsp:cNvPr id="0" name=""/>
        <dsp:cNvSpPr/>
      </dsp:nvSpPr>
      <dsp:spPr>
        <a:xfrm rot="19409225">
          <a:off x="4977464" y="1580724"/>
          <a:ext cx="1871673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F6950-5942-4881-804E-0621193564AF}">
      <dsp:nvSpPr>
        <dsp:cNvPr id="0" name=""/>
        <dsp:cNvSpPr/>
      </dsp:nvSpPr>
      <dsp:spPr>
        <a:xfrm>
          <a:off x="5687719" y="576659"/>
          <a:ext cx="1955469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 smtClean="0"/>
            <a:t>POWIATOWA INSPEKCJA SANITARNO- EPIDEMIOLOGICZNA</a:t>
          </a:r>
          <a:endParaRPr lang="pl-PL" sz="1500" b="1" kern="1200" dirty="0"/>
        </a:p>
      </dsp:txBody>
      <dsp:txXfrm>
        <a:off x="5687719" y="576659"/>
        <a:ext cx="1955469" cy="1431163"/>
      </dsp:txXfrm>
    </dsp:sp>
    <dsp:sp modelId="{4DDA2757-4B5A-429B-8649-88533C595EEF}">
      <dsp:nvSpPr>
        <dsp:cNvPr id="0" name=""/>
        <dsp:cNvSpPr/>
      </dsp:nvSpPr>
      <dsp:spPr>
        <a:xfrm rot="229780">
          <a:off x="5408483" y="3052398"/>
          <a:ext cx="1468225" cy="53668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230E7-BA13-4BAD-B3EB-F87DD7586C50}">
      <dsp:nvSpPr>
        <dsp:cNvPr id="0" name=""/>
        <dsp:cNvSpPr/>
      </dsp:nvSpPr>
      <dsp:spPr>
        <a:xfrm>
          <a:off x="5980592" y="2654192"/>
          <a:ext cx="1788953" cy="1431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POWIATOWA INSPEKCJA NADZORU BUDOWLANEGO</a:t>
          </a:r>
          <a:endParaRPr lang="pl-PL" sz="1800" kern="1200" dirty="0"/>
        </a:p>
      </dsp:txBody>
      <dsp:txXfrm>
        <a:off x="5980592" y="2654192"/>
        <a:ext cx="1788953" cy="14311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13B610-1CA6-478F-ABB9-61A3D6553E00}">
      <dsp:nvSpPr>
        <dsp:cNvPr id="0" name=""/>
        <dsp:cNvSpPr/>
      </dsp:nvSpPr>
      <dsp:spPr>
        <a:xfrm>
          <a:off x="7233" y="195962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611 </a:t>
          </a:r>
          <a:r>
            <a:rPr lang="pl-PL" sz="2000" kern="1200" dirty="0" smtClean="0"/>
            <a:t>przejętych</a:t>
          </a:r>
          <a:br>
            <a:rPr lang="pl-PL" sz="2000" kern="1200" dirty="0" smtClean="0"/>
          </a:br>
          <a:r>
            <a:rPr lang="pl-PL" sz="2000" kern="1200" dirty="0" smtClean="0"/>
            <a:t>SP ZOZ-ów</a:t>
          </a:r>
          <a:endParaRPr lang="pl-PL" sz="2000" kern="1200" dirty="0"/>
        </a:p>
      </dsp:txBody>
      <dsp:txXfrm>
        <a:off x="7233" y="195962"/>
        <a:ext cx="2161877" cy="1297126"/>
      </dsp:txXfrm>
    </dsp:sp>
    <dsp:sp modelId="{B6966C4A-1C87-4BF0-AD6C-4420A682D604}">
      <dsp:nvSpPr>
        <dsp:cNvPr id="0" name=""/>
        <dsp:cNvSpPr/>
      </dsp:nvSpPr>
      <dsp:spPr>
        <a:xfrm>
          <a:off x="2385298" y="576452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0070C0">
            <a:alpha val="87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300" kern="1200"/>
        </a:p>
      </dsp:txBody>
      <dsp:txXfrm>
        <a:off x="2385298" y="576452"/>
        <a:ext cx="458317" cy="536145"/>
      </dsp:txXfrm>
    </dsp:sp>
    <dsp:sp modelId="{AF27F110-8389-4DED-A0BD-F977B37B0CA6}">
      <dsp:nvSpPr>
        <dsp:cNvPr id="0" name=""/>
        <dsp:cNvSpPr/>
      </dsp:nvSpPr>
      <dsp:spPr>
        <a:xfrm>
          <a:off x="3033861" y="195962"/>
          <a:ext cx="2161877" cy="129712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dostosowanie sieci placówek do potrzeb lokalnych</a:t>
          </a:r>
          <a:endParaRPr lang="pl-PL" sz="2000" kern="1200" dirty="0"/>
        </a:p>
      </dsp:txBody>
      <dsp:txXfrm>
        <a:off x="3033861" y="195962"/>
        <a:ext cx="2161877" cy="1297126"/>
      </dsp:txXfrm>
    </dsp:sp>
    <dsp:sp modelId="{C51B2373-6172-48DB-96D6-0D05921774DC}">
      <dsp:nvSpPr>
        <dsp:cNvPr id="0" name=""/>
        <dsp:cNvSpPr/>
      </dsp:nvSpPr>
      <dsp:spPr>
        <a:xfrm>
          <a:off x="5411926" y="576452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0070C0">
            <a:alpha val="87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300" kern="1200"/>
        </a:p>
      </dsp:txBody>
      <dsp:txXfrm>
        <a:off x="5411926" y="576452"/>
        <a:ext cx="458317" cy="536145"/>
      </dsp:txXfrm>
    </dsp:sp>
    <dsp:sp modelId="{B5B2D70E-1515-41DC-B4AE-CADC20BF6348}">
      <dsp:nvSpPr>
        <dsp:cNvPr id="0" name=""/>
        <dsp:cNvSpPr/>
      </dsp:nvSpPr>
      <dsp:spPr>
        <a:xfrm>
          <a:off x="6060489" y="195962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obecnie </a:t>
          </a:r>
          <a:br>
            <a:rPr lang="pl-PL" sz="2000" kern="1200" dirty="0" smtClean="0"/>
          </a:br>
          <a:r>
            <a:rPr lang="pl-PL" sz="2000" b="1" kern="1200" dirty="0" smtClean="0"/>
            <a:t>416</a:t>
          </a:r>
          <a:r>
            <a:rPr lang="pl-PL" sz="2000" kern="1200" dirty="0" smtClean="0"/>
            <a:t> podmiotów leczniczych</a:t>
          </a:r>
          <a:endParaRPr lang="pl-PL" sz="2000" kern="1200" dirty="0"/>
        </a:p>
      </dsp:txBody>
      <dsp:txXfrm>
        <a:off x="6060489" y="195962"/>
        <a:ext cx="2161877" cy="129712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5EE77D-E7F6-4E83-814B-118FEFCB3DA4}">
      <dsp:nvSpPr>
        <dsp:cNvPr id="0" name=""/>
        <dsp:cNvSpPr/>
      </dsp:nvSpPr>
      <dsp:spPr>
        <a:xfrm>
          <a:off x="7233" y="303974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zdegradowana infrastruktura</a:t>
          </a:r>
          <a:endParaRPr lang="pl-PL" sz="2000" kern="1200" dirty="0"/>
        </a:p>
      </dsp:txBody>
      <dsp:txXfrm>
        <a:off x="7233" y="303974"/>
        <a:ext cx="2161877" cy="1297126"/>
      </dsp:txXfrm>
    </dsp:sp>
    <dsp:sp modelId="{EFF0C238-ECB9-41D8-8C60-13C3728D63FC}">
      <dsp:nvSpPr>
        <dsp:cNvPr id="0" name=""/>
        <dsp:cNvSpPr/>
      </dsp:nvSpPr>
      <dsp:spPr>
        <a:xfrm>
          <a:off x="2385298" y="684464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300" kern="1200"/>
        </a:p>
      </dsp:txBody>
      <dsp:txXfrm>
        <a:off x="2385298" y="684464"/>
        <a:ext cx="458317" cy="536145"/>
      </dsp:txXfrm>
    </dsp:sp>
    <dsp:sp modelId="{2DC667C0-443C-4F12-87C8-573B7D4933A5}">
      <dsp:nvSpPr>
        <dsp:cNvPr id="0" name=""/>
        <dsp:cNvSpPr/>
      </dsp:nvSpPr>
      <dsp:spPr>
        <a:xfrm>
          <a:off x="3033861" y="303974"/>
          <a:ext cx="2161877" cy="129712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10 mld zł </a:t>
          </a:r>
          <a:r>
            <a:rPr lang="pl-PL" sz="1800" kern="1200" dirty="0" smtClean="0"/>
            <a:t>wydatków majątkowych – inwestycyjnych</a:t>
          </a:r>
          <a:endParaRPr lang="pl-PL" sz="1400" kern="1200" dirty="0"/>
        </a:p>
      </dsp:txBody>
      <dsp:txXfrm>
        <a:off x="3033861" y="303974"/>
        <a:ext cx="2161877" cy="1297126"/>
      </dsp:txXfrm>
    </dsp:sp>
    <dsp:sp modelId="{404E20B8-EB6A-4E71-B9EA-7838D3C17135}">
      <dsp:nvSpPr>
        <dsp:cNvPr id="0" name=""/>
        <dsp:cNvSpPr/>
      </dsp:nvSpPr>
      <dsp:spPr>
        <a:xfrm>
          <a:off x="5411926" y="684464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300" kern="1200"/>
        </a:p>
      </dsp:txBody>
      <dsp:txXfrm>
        <a:off x="5411926" y="684464"/>
        <a:ext cx="458317" cy="536145"/>
      </dsp:txXfrm>
    </dsp:sp>
    <dsp:sp modelId="{221B9DEC-67A5-4995-AE50-B9704B696D25}">
      <dsp:nvSpPr>
        <dsp:cNvPr id="0" name=""/>
        <dsp:cNvSpPr/>
      </dsp:nvSpPr>
      <dsp:spPr>
        <a:xfrm>
          <a:off x="6060489" y="303974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zmodernizowana infrastruktura</a:t>
          </a:r>
          <a:endParaRPr lang="pl-PL" sz="2000" kern="1200" dirty="0"/>
        </a:p>
      </dsp:txBody>
      <dsp:txXfrm>
        <a:off x="6060489" y="303974"/>
        <a:ext cx="2161877" cy="129712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FE1786-E930-4027-9782-A96AF9B28A9A}">
      <dsp:nvSpPr>
        <dsp:cNvPr id="0" name=""/>
        <dsp:cNvSpPr/>
      </dsp:nvSpPr>
      <dsp:spPr>
        <a:xfrm>
          <a:off x="7233" y="339978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brak spółek samorządowych</a:t>
          </a:r>
          <a:endParaRPr lang="pl-PL" sz="2100" kern="1200" dirty="0"/>
        </a:p>
      </dsp:txBody>
      <dsp:txXfrm>
        <a:off x="7233" y="339978"/>
        <a:ext cx="2161877" cy="1297126"/>
      </dsp:txXfrm>
    </dsp:sp>
    <dsp:sp modelId="{252E7E77-836E-4E51-9C13-871C255D0073}">
      <dsp:nvSpPr>
        <dsp:cNvPr id="0" name=""/>
        <dsp:cNvSpPr/>
      </dsp:nvSpPr>
      <dsp:spPr>
        <a:xfrm>
          <a:off x="2385298" y="72046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>
        <a:off x="2385298" y="720468"/>
        <a:ext cx="458317" cy="536145"/>
      </dsp:txXfrm>
    </dsp:sp>
    <dsp:sp modelId="{87756DEA-4105-4B57-997E-71BA166BB029}">
      <dsp:nvSpPr>
        <dsp:cNvPr id="0" name=""/>
        <dsp:cNvSpPr/>
      </dsp:nvSpPr>
      <dsp:spPr>
        <a:xfrm>
          <a:off x="3033861" y="339978"/>
          <a:ext cx="2161877" cy="129712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0" kern="1200" dirty="0" smtClean="0"/>
            <a:t>przekształcenia</a:t>
          </a:r>
          <a:endParaRPr lang="pl-PL" sz="2100" b="0" kern="1200" dirty="0"/>
        </a:p>
      </dsp:txBody>
      <dsp:txXfrm>
        <a:off x="3033861" y="339978"/>
        <a:ext cx="2161877" cy="1297126"/>
      </dsp:txXfrm>
    </dsp:sp>
    <dsp:sp modelId="{BDC2F2EF-84E6-4DF2-A98C-66DEB2558F25}">
      <dsp:nvSpPr>
        <dsp:cNvPr id="0" name=""/>
        <dsp:cNvSpPr/>
      </dsp:nvSpPr>
      <dsp:spPr>
        <a:xfrm>
          <a:off x="5411926" y="72046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>
        <a:off x="5411926" y="720468"/>
        <a:ext cx="458317" cy="536145"/>
      </dsp:txXfrm>
    </dsp:sp>
    <dsp:sp modelId="{7B33F9F1-5846-4D40-A6B1-7A942C0C015D}">
      <dsp:nvSpPr>
        <dsp:cNvPr id="0" name=""/>
        <dsp:cNvSpPr/>
      </dsp:nvSpPr>
      <dsp:spPr>
        <a:xfrm>
          <a:off x="6060489" y="339978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b="1" kern="1200" dirty="0" smtClean="0"/>
            <a:t>114 </a:t>
          </a:r>
          <a:r>
            <a:rPr lang="pl-PL" sz="2100" kern="1200" dirty="0" smtClean="0"/>
            <a:t>spółek,</a:t>
          </a:r>
          <a:br>
            <a:rPr lang="pl-PL" sz="2100" kern="1200" dirty="0" smtClean="0"/>
          </a:br>
          <a:r>
            <a:rPr lang="pl-PL" sz="2100" kern="1200" dirty="0" smtClean="0"/>
            <a:t>z czego</a:t>
          </a:r>
          <a:br>
            <a:rPr lang="pl-PL" sz="2100" kern="1200" dirty="0" smtClean="0"/>
          </a:br>
          <a:r>
            <a:rPr lang="pl-PL" sz="2100" b="1" kern="1200" dirty="0" smtClean="0"/>
            <a:t>90</a:t>
          </a:r>
          <a:r>
            <a:rPr lang="pl-PL" sz="2100" kern="1200" dirty="0" smtClean="0"/>
            <a:t> powiatowych</a:t>
          </a:r>
          <a:endParaRPr lang="pl-PL" sz="2100" kern="1200" dirty="0"/>
        </a:p>
      </dsp:txBody>
      <dsp:txXfrm>
        <a:off x="6060489" y="339978"/>
        <a:ext cx="2161877" cy="129712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EA9E0E-1067-4F6B-A52B-CDCB5183D2B4}">
      <dsp:nvSpPr>
        <dsp:cNvPr id="0" name=""/>
        <dsp:cNvSpPr/>
      </dsp:nvSpPr>
      <dsp:spPr>
        <a:xfrm>
          <a:off x="1980219" y="0"/>
          <a:ext cx="1944216" cy="1080120"/>
        </a:xfrm>
        <a:prstGeom prst="roundRect">
          <a:avLst>
            <a:gd name="adj" fmla="val 10000"/>
          </a:avLst>
        </a:prstGeom>
        <a:solidFill>
          <a:srgbClr val="003399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bg1"/>
              </a:solidFill>
              <a:latin typeface="+mn-lt"/>
              <a:ea typeface="Segoe UI" pitchFamily="34" charset="0"/>
              <a:cs typeface="Segoe UI" pitchFamily="34" charset="0"/>
            </a:rPr>
            <a:t>dochody</a:t>
          </a:r>
          <a:endParaRPr lang="pl-PL" sz="2800" b="1" kern="1200" dirty="0">
            <a:solidFill>
              <a:schemeClr val="bg1"/>
            </a:solidFill>
            <a:latin typeface="+mn-lt"/>
            <a:ea typeface="Segoe UI" pitchFamily="34" charset="0"/>
            <a:cs typeface="Segoe UI" pitchFamily="34" charset="0"/>
          </a:endParaRPr>
        </a:p>
      </dsp:txBody>
      <dsp:txXfrm>
        <a:off x="1980219" y="0"/>
        <a:ext cx="1944216" cy="1080120"/>
      </dsp:txXfrm>
    </dsp:sp>
    <dsp:sp modelId="{1EB96C81-6135-482D-A1CA-196FDADDD4FF}">
      <dsp:nvSpPr>
        <dsp:cNvPr id="0" name=""/>
        <dsp:cNvSpPr/>
      </dsp:nvSpPr>
      <dsp:spPr>
        <a:xfrm>
          <a:off x="4788532" y="0"/>
          <a:ext cx="1944216" cy="1080120"/>
        </a:xfrm>
        <a:prstGeom prst="roundRect">
          <a:avLst>
            <a:gd name="adj" fmla="val 10000"/>
          </a:avLst>
        </a:prstGeom>
        <a:solidFill>
          <a:schemeClr val="accent2">
            <a:lumMod val="50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bg1"/>
              </a:solidFill>
              <a:latin typeface="+mn-lt"/>
              <a:ea typeface="Segoe UI" pitchFamily="34" charset="0"/>
              <a:cs typeface="Segoe UI" pitchFamily="34" charset="0"/>
            </a:rPr>
            <a:t>zadania</a:t>
          </a:r>
          <a:endParaRPr lang="pl-PL" sz="2800" b="1" kern="1200" dirty="0">
            <a:solidFill>
              <a:schemeClr val="bg1"/>
            </a:solidFill>
            <a:latin typeface="+mn-lt"/>
            <a:ea typeface="Segoe UI" pitchFamily="34" charset="0"/>
            <a:cs typeface="Segoe UI" pitchFamily="34" charset="0"/>
          </a:endParaRPr>
        </a:p>
      </dsp:txBody>
      <dsp:txXfrm>
        <a:off x="4788532" y="0"/>
        <a:ext cx="1944216" cy="1080120"/>
      </dsp:txXfrm>
    </dsp:sp>
    <dsp:sp modelId="{B028FD06-9490-46D5-8142-E3807221D536}">
      <dsp:nvSpPr>
        <dsp:cNvPr id="0" name=""/>
        <dsp:cNvSpPr/>
      </dsp:nvSpPr>
      <dsp:spPr>
        <a:xfrm>
          <a:off x="3951439" y="4590510"/>
          <a:ext cx="810090" cy="810090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EB0C2D-251C-4654-945F-6DAE73AF7FCF}">
      <dsp:nvSpPr>
        <dsp:cNvPr id="0" name=""/>
        <dsp:cNvSpPr/>
      </dsp:nvSpPr>
      <dsp:spPr>
        <a:xfrm rot="240000">
          <a:off x="1925471" y="4243377"/>
          <a:ext cx="4862024" cy="33998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1C658D-82AE-4AC0-90C1-3D1D856D57F9}">
      <dsp:nvSpPr>
        <dsp:cNvPr id="0" name=""/>
        <dsp:cNvSpPr/>
      </dsp:nvSpPr>
      <dsp:spPr>
        <a:xfrm rot="240000">
          <a:off x="4849926" y="3630879"/>
          <a:ext cx="1929438" cy="66632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/>
            <a:t>zadania</a:t>
          </a:r>
          <a:endParaRPr lang="pl-PL" sz="3200" b="1" kern="1200" dirty="0"/>
        </a:p>
      </dsp:txBody>
      <dsp:txXfrm rot="240000">
        <a:off x="4849926" y="3630879"/>
        <a:ext cx="1929438" cy="666321"/>
      </dsp:txXfrm>
    </dsp:sp>
    <dsp:sp modelId="{A03153C8-198E-4F4A-A5CF-D9E27B822C5F}">
      <dsp:nvSpPr>
        <dsp:cNvPr id="0" name=""/>
        <dsp:cNvSpPr/>
      </dsp:nvSpPr>
      <dsp:spPr>
        <a:xfrm rot="240000">
          <a:off x="4903932" y="2918000"/>
          <a:ext cx="1929438" cy="66632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1" kern="1200" dirty="0" smtClean="0"/>
            <a:t>zadania</a:t>
          </a:r>
          <a:endParaRPr lang="pl-PL" sz="3600" b="1" kern="1200" dirty="0"/>
        </a:p>
      </dsp:txBody>
      <dsp:txXfrm rot="240000">
        <a:off x="4903932" y="2918000"/>
        <a:ext cx="1929438" cy="666321"/>
      </dsp:txXfrm>
    </dsp:sp>
    <dsp:sp modelId="{2C7CB516-D8DA-4D9D-9E9E-AAFD936E1241}">
      <dsp:nvSpPr>
        <dsp:cNvPr id="0" name=""/>
        <dsp:cNvSpPr/>
      </dsp:nvSpPr>
      <dsp:spPr>
        <a:xfrm rot="240000">
          <a:off x="4957938" y="2205121"/>
          <a:ext cx="1929438" cy="66632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zadania</a:t>
          </a:r>
          <a:endParaRPr lang="pl-PL" sz="2400" b="1" kern="1200" dirty="0"/>
        </a:p>
      </dsp:txBody>
      <dsp:txXfrm rot="240000">
        <a:off x="4957938" y="2205121"/>
        <a:ext cx="1929438" cy="666321"/>
      </dsp:txXfrm>
    </dsp:sp>
    <dsp:sp modelId="{C672292E-CBFE-4C31-A76F-2034DCACC62E}">
      <dsp:nvSpPr>
        <dsp:cNvPr id="0" name=""/>
        <dsp:cNvSpPr/>
      </dsp:nvSpPr>
      <dsp:spPr>
        <a:xfrm rot="240000">
          <a:off x="5011944" y="1492242"/>
          <a:ext cx="1929438" cy="66632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1" kern="1200" dirty="0" smtClean="0"/>
            <a:t>zadania</a:t>
          </a:r>
          <a:endParaRPr lang="pl-PL" sz="3600" b="1" kern="1200" dirty="0"/>
        </a:p>
      </dsp:txBody>
      <dsp:txXfrm rot="240000">
        <a:off x="5011944" y="1492242"/>
        <a:ext cx="1929438" cy="666321"/>
      </dsp:txXfrm>
    </dsp:sp>
    <dsp:sp modelId="{7A73AEA5-BC0C-4437-AE14-7D740D3010BD}">
      <dsp:nvSpPr>
        <dsp:cNvPr id="0" name=""/>
        <dsp:cNvSpPr/>
      </dsp:nvSpPr>
      <dsp:spPr>
        <a:xfrm rot="240000">
          <a:off x="2041614" y="3436458"/>
          <a:ext cx="1929438" cy="66632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1" kern="1200" dirty="0" smtClean="0"/>
            <a:t>dochody</a:t>
          </a:r>
          <a:endParaRPr lang="pl-PL" sz="2700" b="1" kern="1200" dirty="0"/>
        </a:p>
      </dsp:txBody>
      <dsp:txXfrm rot="240000">
        <a:off x="2041614" y="3436458"/>
        <a:ext cx="1929438" cy="666321"/>
      </dsp:txXfrm>
    </dsp:sp>
    <dsp:sp modelId="{1B7E36DB-5E0E-4DCE-8589-1E1AF66B5431}">
      <dsp:nvSpPr>
        <dsp:cNvPr id="0" name=""/>
        <dsp:cNvSpPr/>
      </dsp:nvSpPr>
      <dsp:spPr>
        <a:xfrm rot="240000">
          <a:off x="2095620" y="2723579"/>
          <a:ext cx="1929438" cy="66632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dochody</a:t>
          </a:r>
          <a:endParaRPr lang="pl-PL" sz="2000" b="1" kern="1200" dirty="0"/>
        </a:p>
      </dsp:txBody>
      <dsp:txXfrm rot="240000">
        <a:off x="2095620" y="2723579"/>
        <a:ext cx="1929438" cy="666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DDB68-6392-4E7A-A156-83AFF397D116}" type="datetimeFigureOut">
              <a:rPr lang="pl-PL" smtClean="0"/>
              <a:pPr/>
              <a:t>2013-11-27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33677-DCC4-4937-994A-D9B8DE76829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7523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Reaktywowanie </a:t>
            </a:r>
            <a:r>
              <a:rPr lang="pl-PL" baseline="0" dirty="0" smtClean="0"/>
              <a:t>powiatów planowane było już w 1990 roku - </a:t>
            </a:r>
            <a:r>
              <a:rPr lang="pl-PL" dirty="0" smtClean="0"/>
              <a:t>miały być utworzone w II etapie reformy w 1994 roku</a:t>
            </a:r>
            <a:r>
              <a:rPr lang="pl-PL" baseline="0" dirty="0" smtClean="0"/>
              <a:t> (planowano utworzyć 293 powiaty)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Zamieszanie polityczne sprawiło, że dokończenie reformy mogło nastąpić dopiero w 1998 roku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Główni autorzy reform samorządowych: </a:t>
            </a:r>
            <a:r>
              <a:rPr lang="pl-PL" dirty="0" err="1" smtClean="0"/>
              <a:t>M.Kulesza</a:t>
            </a:r>
            <a:r>
              <a:rPr lang="pl-PL" dirty="0" smtClean="0"/>
              <a:t>; </a:t>
            </a:r>
            <a:r>
              <a:rPr lang="pl-PL" dirty="0" err="1" smtClean="0"/>
              <a:t>J.Regulski</a:t>
            </a:r>
            <a:r>
              <a:rPr lang="pl-PL" dirty="0" smtClean="0"/>
              <a:t>; </a:t>
            </a:r>
            <a:r>
              <a:rPr lang="pl-PL" dirty="0" err="1" smtClean="0"/>
              <a:t>J.Stępnień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50841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pl-PL" dirty="0" smtClean="0"/>
              <a:t>Już</a:t>
            </a:r>
            <a:r>
              <a:rPr lang="pl-PL" baseline="0" dirty="0" smtClean="0"/>
              <a:t> na etapie swojego tworzenia powiaty otrzymały środki mniejsze niż wynikałoby to z ich uzasadnionych potrzeb. Największe niedobory dotyczyły zadań o charakterze administracyjnym, zwłaszcza związanych z zadaniami z zakresu administracji rządowej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Ówcześnie przyjęty system dochodów miał być jedynie przejściowy; jak każda prowizorka okazał się wyjątkowo trwały. Tymczasem ma on liczne mankamenty – począwszy od nieprzyznania powiatom władztwa podatkowego wbrew Europejskiej Karcie Samorządu Terytorialnego oraz oparcia systemu dochodów powiatów o dochody inne niż własne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Złą sytuację pogłębiły kolejne lata – kiedy to permanentnie samorząd terytorialny (nie tylko powiatowy) otrzymywał nowe zadania bez zapewnienia odpowiednich środków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Dobrym przykładem z ostatniego czasu jest problematyka wspierania rodziny i systemu pieczy zastępczej. Poważne konsekwencje finansowe pociąga za sobą Karta Nauczyciela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Sposób przekazywania zadań łamie to konstytucyjną zasadę adekwatności dochodów do zadań; niestety jak do tej pory JST nie doczekały się ochrony ze strony Trybunału Konstytucyjnego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Nie zostały również zrealizowane deklaracje dotyczące wzmocnienia majątkowego powiatów poprzez przekazanie mienia ANR i AMW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36F4-6D24-47CE-8D2E-CA37D037916F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0230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Istotnym elementem samorządności jest możliwość</a:t>
            </a:r>
            <a:r>
              <a:rPr lang="pl-PL" baseline="0" dirty="0" smtClean="0"/>
              <a:t> swobodnego dysponowania środkami finansowymi – z tego względu zajmiemy się teraz kwestią stanu finansowego powiatów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O skali samodzielności finansowej w największym stopniu przesądza skala dochodów własnych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Jak pokazuje wykres dochody własne stanowią zaledwie niecałe 30 proc. dochodów ogółem, a po odliczeniu udziałów w PIT i CIT na poziomie około 15 proc.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Obserwuje się przy tym w ostatnich latach trend malejący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Dodać należy, że powiaty – wbrew Europejskiej Karcie Samorządu Terytorialnego – nie posiadają władztwa podatkowego. Sytuacja ta powinna jak najszybciej ulec zmianie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99734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/>
              <a:t>Wartości wyróżnione:</a:t>
            </a:r>
            <a:r>
              <a:rPr lang="pl-PL" baseline="0" dirty="0" smtClean="0"/>
              <a:t> 1,8% w 2001, 1,32% w 2003, 1,59% w 2010 </a:t>
            </a:r>
            <a:endParaRPr lang="pl-PL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pl-PL" dirty="0" smtClean="0"/>
              <a:t>Slajd</a:t>
            </a:r>
            <a:r>
              <a:rPr lang="pl-PL" baseline="0" dirty="0" smtClean="0"/>
              <a:t> ten najdobitniej wskazuje na podejście rządu do finansowania zadań samorządowych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Dzisiejsze dochody powiatów w relacji do PKB są niższe niż w latach 2000 – 2001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Nie są niższe niż te z roku 1999 tylko dlatego, że powiaty absorbują określoną ilość środków unijnych (w 2010 roku – 2,9 mld), co przekłada się na wzrost ich dochodów. Utrata tego źródła dochodów sprawi, że dzisiejsza sytuacja okaże się jedną  najgorszych w ostatnich 12 latach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36F4-6D24-47CE-8D2E-CA37D037916F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15813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Analiza</a:t>
            </a:r>
            <a:r>
              <a:rPr lang="pl-PL" baseline="0" dirty="0" smtClean="0"/>
              <a:t> wyniku finansowego i bieżącego w latach 2009-2011 wskazuje na znaczącą poprawę w 2011 roku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Wobec faktu, że był to okres kryzysu finansów publicznych nie można wyjaśnić tego zjawiska poprzez znaczący wzrost dochodów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W rzeczywistości poprawa wyników odbyła się dzięki ograniczeniu wydatków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Nie zawsze było to ograniczenie polegające na poprawie efektywności wydatkowania środków – jak pokazuje wcześniejszy wykres odbyło się to przede wszystkim kosztem ograniczenia wydatków inwestycyjnych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Działania takie były podyktowane koniecznością przygotowania się do stosowania nowych reguł obliczania dopuszczalnego poziomu zadłużenia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63167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Niepokojącym zjawiskiem jest systematyczny wzrost zadłużenia p</a:t>
            </a:r>
            <a:r>
              <a:rPr lang="pl-PL" baseline="0" dirty="0" smtClean="0"/>
              <a:t>owiatów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W przeliczeniu na mieszkańca osiągnął już w 2011 roku wartość 252 złotych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Niekorzystnym</a:t>
            </a:r>
            <a:r>
              <a:rPr lang="pl-PL" baseline="0" dirty="0" smtClean="0"/>
              <a:t> zjawiskiem jest też fakt, iż z</a:t>
            </a:r>
            <a:r>
              <a:rPr lang="pl-PL" dirty="0" smtClean="0"/>
              <a:t>adłużenie per capita jest istotnie większe w małych powiatach.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3601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54359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ramach reformy samorządowej 1998 roku powiat został pomyślany jako miejsce, w którym domyka się całokształt spraw o lokalnym charakterze. 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Społeczność żyjąca w granicach danego powiatu miała być samowystarczalna z punktu widzenia zaspokojenia jej potrzeb przez administrację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Względy racjonalne przeważyły w 1998 roku o przyjęciu założeń, że jednostka powiatowa powinna:</a:t>
            </a:r>
          </a:p>
          <a:p>
            <a:pPr lvl="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obejmować co najmniej 5 gmin, </a:t>
            </a:r>
          </a:p>
          <a:p>
            <a:pPr lvl="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mieć co najmniej 50 tysięcy mieszkańców,</a:t>
            </a:r>
          </a:p>
          <a:p>
            <a:pPr lvl="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mieć co najmniej 10 tysięcy mieszkańców w mieście będącym siedzibą władz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Przyjęto przy tym, że miasta liczące ponad 100 tysięcy mieszkańców są zbyt duże, aby z powodzeniem włączyć je w sieć powiatową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Podstawowe kryterium nadawania miastom praw powiatu:</a:t>
            </a:r>
          </a:p>
          <a:p>
            <a:pPr lvl="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liczy więcej niż 100 tys. mieszkańców,</a:t>
            </a:r>
          </a:p>
          <a:p>
            <a:pPr lvl="0">
              <a:buFont typeface="Arial" pitchFamily="34" charset="0"/>
              <a:buChar char="•"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traci 1 stycznia 1999 r. status siedziby wojewody.</a:t>
            </a:r>
          </a:p>
          <a:p>
            <a:pPr lvl="0">
              <a:buFont typeface="Arial" pitchFamily="34" charset="0"/>
              <a:buNone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 skorzystały ze</a:t>
            </a:r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statusu miasta na prawach powiatu (i dobrze): Ciechanów, Piła i Sieradz</a:t>
            </a:r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32550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tego względu za miarę ponadgminnej roli ośrodka miejskiego – potencjalnej siedziby powiatu – uznano w 1998 roku że niezbędne jest usytuowanie w mieście powiatowym lub na obszarze powiatu: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 podstawowe instytucje tego typu przyjęto (nazewnictwo z 1998 roku):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sądu rejonowego,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prokuratury rejonowej 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urzędu skarbowego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rejonowej komendy policji,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rejonowej komendy straży pożarnej,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terenowego państwowego inspektoratu sanitarnego, 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oddziału Zakładu Ubezpieczeń Społecznych, 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szpitala rejonowego,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placówki szkolnictwa ponadpodstawowego,</a:t>
            </a: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placówki terenowej Kas Rolniczych Ubezpieczeń Społecznych.</a:t>
            </a:r>
          </a:p>
          <a:p>
            <a:pPr lvl="0"/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przestrzeni 15 lat systematycznie osłabiano</a:t>
            </a:r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ten potencjał (obecnie niemal co 6 powiat nie posiada na swoim terenie kompletu służb, inspekcji i straży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Warto zwrócić uwagę na fakt, że o ile sama baza instytucji o powiatowym zasięgu działania nie uległa znaczącej zmianie, to w stosunku do roku 1998 nastąpił zdecydowany regres w zakresie uprawnień wspólnoty samorządowej. Jest to szczególne wyraźnie widoczne w odniesieniu np. do powiatowych służb, inspekcji i straży.</a:t>
            </a:r>
          </a:p>
          <a:p>
            <a:pPr lvl="0"/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Następuje stopniowe </a:t>
            </a:r>
            <a:r>
              <a:rPr lang="pl-PL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odzespolenie</a:t>
            </a:r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poziomie powiatu</a:t>
            </a:r>
          </a:p>
          <a:p>
            <a:pPr lvl="0"/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jest nie do przyjęcia (bezpieczeństwo, koordynacja)  i ZPP od lata stara się o zmianę tej niekorzystnej sytuacji (opór branżowy, resortowy)</a:t>
            </a:r>
            <a:endParaRPr lang="pl-P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77330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Część jednostek organizacyjnych  powiatów obsługuje także</a:t>
            </a:r>
            <a:r>
              <a:rPr lang="pl-PL" baseline="0" dirty="0" smtClean="0"/>
              <a:t> sąsiednie samorządy ( np. wspólne jednostki obsługujące miasto na prawach powiatu i powiat)</a:t>
            </a:r>
          </a:p>
          <a:p>
            <a:r>
              <a:rPr lang="pl-PL" baseline="0" dirty="0" smtClean="0"/>
              <a:t>Potrzeba przesądzeń co do przyszłości miast na prawach powiatu(połowa spośród nich mieć będzie poniżej 100 tys. mieszkańców) i powiatów tzw. obwarzankowych (obszar funkcjonalny)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36836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Ogromne zróżnicowanie w zakresie usytuowania</a:t>
            </a:r>
            <a:r>
              <a:rPr lang="pl-PL" baseline="0" dirty="0" smtClean="0"/>
              <a:t> </a:t>
            </a:r>
            <a:r>
              <a:rPr lang="pl-PL" dirty="0" smtClean="0"/>
              <a:t>instytucji o charakterze powiatowym (stopniowe</a:t>
            </a:r>
            <a:r>
              <a:rPr lang="pl-PL" baseline="0" dirty="0" smtClean="0"/>
              <a:t> odchodzenie od modelu z roku 1998)</a:t>
            </a:r>
          </a:p>
          <a:p>
            <a:r>
              <a:rPr lang="pl-PL" baseline="0" dirty="0" smtClean="0"/>
              <a:t>Do dnia dzisiejszego nie uporządkowano zasięgu terytorialnego np. ZUS, US do podstawowego podziału administracyjnego (anomalia w tym zakresie)</a:t>
            </a:r>
          </a:p>
          <a:p>
            <a:r>
              <a:rPr lang="pl-PL" baseline="0" dirty="0" smtClean="0"/>
              <a:t>Przykład sądów rejonowych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96021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pl-PL" dirty="0" smtClean="0"/>
              <a:t>Skoro powiat jest wspólnotą</a:t>
            </a:r>
            <a:r>
              <a:rPr lang="pl-PL" baseline="0" dirty="0" smtClean="0"/>
              <a:t>, w terytorialnych granicach której następuje zaspokajanie wszystkich podstawowych potrzeb lokalnego społeczeństwa musi on posiadać niezbędną bazę instytucjonalną (zarówno jeśli chodzi o instytucje własne, jak i obce ale działające w granicach terytorialnych powiatów)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i="0" baseline="0" dirty="0" smtClean="0"/>
              <a:t>W roku 1998 za podstawowe kryterium utworzenia powiaty przyjęto, iż w mieście będącym siedzibą powiatu funkcjonują m.in. sąd rejonowy, prokuratura rejonowa, urząd skarbowy, rejonowa komenda policji, rejonowa komenda straży pożarnej, terenowy państwowy inspektorat sanitarny, oddział ZUS, szpital rejonowy, placówka szkolnictwa </a:t>
            </a:r>
            <a:r>
              <a:rPr lang="pl-PL" i="0" baseline="0" dirty="0" err="1" smtClean="0"/>
              <a:t>ponadgimnazalnego</a:t>
            </a:r>
            <a:r>
              <a:rPr lang="pl-PL" i="0" baseline="0" dirty="0" smtClean="0"/>
              <a:t>, placówka terenowa KRUS</a:t>
            </a:r>
            <a:endParaRPr lang="pl-PL" i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Niestety po 1998 roku nie tylko nie nastąpiło dokończenie budowy powiatowego domu, ale wręcz przeciwnie – zaczął się demontaż żywotnych dla powiatu instytucji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Podejmowane działania są motywowane zazwyczaj aspektami ekonomicznymi. Problem polega jednak na tym, że w rachunku uwzględnia się tylko koszty bezpośrednie, zaniedbując koszty zewnętrzne, np. koszty dojazdu mieszkańców do instytucji w innym  mieście. Brak jest zatem zrównoważenia aspektów ekonomicznych i społecznych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Opracowana obecnie Koncepcja Zagospodarowania Przestrzennego Kraju nie jest zbyt optymistyczna. Przyjmując model polaryzacyjno-dyfuzyjny stawia ona na rozwój ośrodków metropolitarnych oraz około 120 ośrodków </a:t>
            </a:r>
            <a:r>
              <a:rPr lang="pl-PL" baseline="0" dirty="0" err="1" smtClean="0"/>
              <a:t>subregionalnych</a:t>
            </a:r>
            <a:r>
              <a:rPr lang="pl-PL" baseline="0" dirty="0" smtClean="0"/>
              <a:t> – skazując blisko  200 innych 200 miast powiatowych na ich powolną degradację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36F4-6D24-47CE-8D2E-CA37D037916F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92165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Powiaty są naturalnie ukształtowanymi wspólnotami, nie zaś sztucznymi tworami ich początki sięgają  XIII wieku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smtClean="0"/>
              <a:t>Warto wiec mówić bardziej</a:t>
            </a:r>
            <a:r>
              <a:rPr lang="pl-PL" baseline="0" dirty="0" smtClean="0"/>
              <a:t>  o reaktywowaniu 15 lat temu powiatów (</a:t>
            </a:r>
            <a:r>
              <a:rPr lang="pl-PL" baseline="0" dirty="0" err="1" smtClean="0"/>
              <a:t>usamorządowieniu</a:t>
            </a:r>
            <a:r>
              <a:rPr lang="pl-PL" baseline="0" dirty="0" smtClean="0"/>
              <a:t> wspólnot powiatowych) niż o i utworzeniu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baseline="0" dirty="0" smtClean="0"/>
              <a:t>Podziękowanie Buzkowi za odwagę pojęcia 4 reform, w tym II etapu samorządowej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29392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pl-PL" dirty="0" smtClean="0"/>
              <a:t>Jednym z najważniejszych obszarów funkcjonowania powiatów jest ochrona</a:t>
            </a:r>
            <a:r>
              <a:rPr lang="pl-PL" baseline="0" dirty="0" smtClean="0"/>
              <a:t> zdrowia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Slajd ten przedstawia najważniejsze osiągnięcia minionych 12 lat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pl-PL" baseline="0" dirty="0" smtClean="0"/>
              <a:t>Nie wszystko jednak udało się osiągnąć – co jest w dużej mierze wynikiem uwarunkowań prawnych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baseline="0" dirty="0" smtClean="0"/>
              <a:t>Działania jakie powinny zostać podjęte to w szczególności: </a:t>
            </a:r>
            <a:r>
              <a:rPr lang="pl-PL" i="0" baseline="0" dirty="0" smtClean="0"/>
              <a:t>sformułowanie strategicznych kierunków przekształceń szpitali, przyznanie takich samych praw szpitalom bez względu na ich formę organizacyjno-prawną, wprowadzenie dodatkowych ubezpieczeń zdrowotnych i decentralizację płatnika publicznego, dłuższy okres kontraktowania z </a:t>
            </a:r>
            <a:r>
              <a:rPr lang="pl-PL" i="0" baseline="0" dirty="0" err="1" smtClean="0"/>
              <a:t>NFZtem</a:t>
            </a:r>
            <a:r>
              <a:rPr lang="pl-PL" i="0" baseline="0" dirty="0" smtClean="0"/>
              <a:t>, zabezpieczenie środków finansowych na dostosowanie standardów informatycznych, technicznych i sanitarnych oraz na realizację samorządowych programów zdrowotnych</a:t>
            </a:r>
          </a:p>
          <a:p>
            <a:pPr marL="171450" indent="-171450">
              <a:buFont typeface="Arial" pitchFamily="34" charset="0"/>
              <a:buChar char="•"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36F4-6D24-47CE-8D2E-CA37D037916F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30845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Podziękowanie dla wszystkich którzy przyczynili się do utworzenia</a:t>
            </a:r>
            <a:r>
              <a:rPr lang="pl-PL" baseline="0" dirty="0" smtClean="0"/>
              <a:t> i sukcesu powiatów </a:t>
            </a:r>
          </a:p>
          <a:p>
            <a:r>
              <a:rPr lang="pl-PL" sz="1200" baseline="0" dirty="0" smtClean="0"/>
              <a:t>Do roku 2011 </a:t>
            </a:r>
            <a:r>
              <a:rPr lang="pl-PL" sz="1200" dirty="0" smtClean="0"/>
              <a:t>powiaty wydały, aż 128 miliardów złotych na projekty majątkowe w tym blisko 57 mld zł na inwestycje drogowe, 11 mld zł na inwestycje oświatowe i 8 mld zł na modernizację infrastruktury ochrony zdrowia. </a:t>
            </a:r>
          </a:p>
          <a:p>
            <a:r>
              <a:rPr lang="pl-PL" sz="1200" dirty="0" smtClean="0"/>
              <a:t>Przez te ostatnie 15 lat, swoim działaniem udowodniliśmy, że samorząd lepiej niż scentralizowany aparat państwa gospodaruje pieniędzmi </a:t>
            </a:r>
          </a:p>
          <a:p>
            <a:r>
              <a:rPr lang="pl-PL" sz="1200" dirty="0" smtClean="0"/>
              <a:t>Obok wspomnianej wyżej konieczności stworzenia nowej regulacji dotyczącej dochodów samorządów terytorialnych, niezbędnym jest umożliwienie powiatom, w szerszym niż dotąd zakresie, korzystania ze środków europejskich i narodowych na realizację projektów rozwojowych, a przede wszystkim kierowanych na modernizację sieci dróg. W tym zakresie przypominamy administracji rządowej o gotowej propozycji przygotowanej przez Związek Powiatów Polskich, dotyczącej utworzenia Samorządowego Funduszu Drogowego, zasilanego z wpłat VAT ponoszonych przez gminy i powiaty. </a:t>
            </a:r>
          </a:p>
          <a:p>
            <a:r>
              <a:rPr lang="pl-PL" sz="1200" dirty="0" smtClean="0"/>
              <a:t>Realizacji projektów inwestycyjnych mogłoby sprzyjać wprowadzenie ułatwienie w tworzeniu partnerstw publiczno-prywatnych, instrumentu niewykorzystanego w pełni z powodu wprowadzenie biurokratycznych i długotrwałych procedur prawnych.</a:t>
            </a:r>
          </a:p>
          <a:p>
            <a:r>
              <a:rPr lang="pl-PL" sz="1200" dirty="0" smtClean="0"/>
              <a:t>Niezbędne jest też wzmocnienie podstaw majątkowych powiatów poprzez przekazanie im w pełni dochodów z zarządzania majątkiem Skarbu Państwa oraz wyposażenie w nieruchomości administrowane obecnie przez agencje wojskowe i rolne.</a:t>
            </a:r>
          </a:p>
          <a:p>
            <a:r>
              <a:rPr lang="pl-PL" sz="1200" dirty="0" smtClean="0"/>
              <a:t>Oczekujemy od administracji rządowej i parlamentarzystów odwagi także w rozwiązywaniu problemów, które przez lata wydawały się być nie do rozwiązania.  Dotyczy to na przykład: gruntownej nowelizacji Karty Nauczyciela, wyprowadzeniu z urzędów pracy zadań związanych z ubezpieczeniami zdrowotnymi bezrobotnych i ich rodzin, sformułowaniu długookresowej strategii funkcjonowania systemu ochrony zdrowia, tak aby m.in. samorządy powiatowe mogły podejmować niełatwe decyzje dotyczące prowadzonych przez siebie szpitali, mając świadomość że podążają we właściwym kierunku.</a:t>
            </a:r>
          </a:p>
          <a:p>
            <a:r>
              <a:rPr lang="pl-PL" sz="1200" dirty="0" smtClean="0"/>
              <a:t>To rzecz jasna tylko kilka wybranych przykładów działań, które są naszym zdaniem niezbędne dla otwarcia nowej ery w funkcjonowaniu nie tylko powiatów, ale wszystkich szczebli samorządu terytorialnego w Polsce.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33677-DCC4-4937-994A-D9B8DE76829A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2990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11560" y="1268760"/>
            <a:ext cx="5832648" cy="1296144"/>
          </a:xfrm>
        </p:spPr>
        <p:txBody>
          <a:bodyPr>
            <a:noAutofit/>
          </a:bodyPr>
          <a:lstStyle>
            <a:lvl1pPr algn="r">
              <a:defRPr sz="4400">
                <a:latin typeface="Century Gothic" pitchFamily="34" charset="0"/>
              </a:defRPr>
            </a:lvl1pPr>
          </a:lstStyle>
          <a:p>
            <a:r>
              <a:rPr lang="pl-PL" dirty="0" smtClean="0"/>
              <a:t>Temat prezentacji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11560" y="2708920"/>
            <a:ext cx="5832648" cy="1296144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Imię i nazwisko trenera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3595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pole tekstowe 5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99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7" name="pole tekstowe 6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1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ostatn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11560" y="1268760"/>
            <a:ext cx="5832648" cy="1296144"/>
          </a:xfrm>
        </p:spPr>
        <p:txBody>
          <a:bodyPr>
            <a:noAutofit/>
          </a:bodyPr>
          <a:lstStyle>
            <a:lvl1pPr algn="r">
              <a:defRPr sz="4400">
                <a:latin typeface="Century Gothic" pitchFamily="34" charset="0"/>
              </a:defRPr>
            </a:lvl1pPr>
          </a:lstStyle>
          <a:p>
            <a:r>
              <a:rPr lang="pl-PL" dirty="0" smtClean="0"/>
              <a:t>Dziękuję za uwagę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611560" y="2708920"/>
            <a:ext cx="5832648" cy="1296144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Imię i nazwisko trenera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38562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pole tekstowe 4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05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none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6" name="pole tekstowe 5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542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pole tekstowe 6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989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00807"/>
            <a:ext cx="4040188" cy="4740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9" name="pole tekstowe 8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4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5" name="pole tekstowe 4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75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3410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pole tekstowe 6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614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pole tekstowe 6"/>
          <p:cNvSpPr txBox="1"/>
          <p:nvPr userDrawn="1"/>
        </p:nvSpPr>
        <p:spPr>
          <a:xfrm>
            <a:off x="107504" y="6453336"/>
            <a:ext cx="90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0" i="0" spc="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ZWIĄZE</a:t>
            </a:r>
            <a:r>
              <a:rPr lang="pl-PL" b="0" i="0" spc="600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 POWIATÓW POLSKICH</a:t>
            </a:r>
            <a:endParaRPr lang="pl-PL" b="0" i="0" spc="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5884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19256" cy="442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35929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image" Target="../media/image17.png"/><Relationship Id="rId10" Type="http://schemas.openxmlformats.org/officeDocument/2006/relationships/diagramData" Target="../diagrams/data3.xml"/><Relationship Id="rId4" Type="http://schemas.openxmlformats.org/officeDocument/2006/relationships/image" Target="../media/image16.jpe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3" Type="http://schemas.openxmlformats.org/officeDocument/2006/relationships/image" Target="../media/image35.jpeg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" Type="http://schemas.openxmlformats.org/officeDocument/2006/relationships/notesSlide" Target="../notesSlides/notesSlide8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microsoft.com/office/2007/relationships/diagramDrawing" Target="../diagrams/drawing6.xml"/><Relationship Id="rId5" Type="http://schemas.openxmlformats.org/officeDocument/2006/relationships/image" Target="../media/image37.jpeg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4" Type="http://schemas.openxmlformats.org/officeDocument/2006/relationships/image" Target="../media/image36.jpeg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Office_Excel_97_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6336704" cy="1296144"/>
          </a:xfrm>
        </p:spPr>
        <p:txBody>
          <a:bodyPr/>
          <a:lstStyle/>
          <a:p>
            <a:pPr algn="ctr"/>
            <a:r>
              <a:rPr lang="pl-PL" sz="3400" dirty="0" smtClean="0"/>
              <a:t>Samorząd powiatowy: </a:t>
            </a:r>
            <a:br>
              <a:rPr lang="pl-PL" sz="3400" dirty="0" smtClean="0"/>
            </a:br>
            <a:r>
              <a:rPr lang="pl-PL" sz="3400" dirty="0" smtClean="0"/>
              <a:t>od przeszłości do przyszłości</a:t>
            </a:r>
            <a:br>
              <a:rPr lang="pl-PL" sz="3400" dirty="0" smtClean="0"/>
            </a:br>
            <a:r>
              <a:rPr lang="pl-PL" sz="3400" dirty="0" smtClean="0"/>
              <a:t>–15 lat doświadczeń </a:t>
            </a:r>
            <a:br>
              <a:rPr lang="pl-PL" sz="3400" dirty="0" smtClean="0"/>
            </a:br>
            <a:endParaRPr lang="pl-PL" sz="3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3140968"/>
            <a:ext cx="5832648" cy="1296144"/>
          </a:xfrm>
        </p:spPr>
        <p:txBody>
          <a:bodyPr/>
          <a:lstStyle/>
          <a:p>
            <a:pPr algn="ctr"/>
            <a:r>
              <a:rPr lang="pl-PL" sz="3600" dirty="0" smtClean="0"/>
              <a:t>Robert Godek</a:t>
            </a:r>
            <a:br>
              <a:rPr lang="pl-PL" sz="3600" dirty="0" smtClean="0"/>
            </a:br>
            <a:r>
              <a:rPr lang="pl-PL" sz="3600" dirty="0" smtClean="0"/>
              <a:t>Wiceprezes Zarządu </a:t>
            </a:r>
          </a:p>
          <a:p>
            <a:pPr algn="ctr"/>
            <a:r>
              <a:rPr lang="pl-PL" sz="3600" dirty="0" smtClean="0"/>
              <a:t>Związek Powiatów Polskich</a:t>
            </a:r>
            <a:endParaRPr lang="pl-PL" sz="3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619672" y="5661248"/>
            <a:ext cx="398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Strzyżów – Krosno, 27 listopada 2013 r.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8487141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576064"/>
          </a:xfrm>
        </p:spPr>
        <p:txBody>
          <a:bodyPr>
            <a:noAutofit/>
          </a:bodyPr>
          <a:lstStyle/>
          <a:p>
            <a:r>
              <a:rPr lang="pl-PL" dirty="0" smtClean="0"/>
              <a:t>Raport ZPP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51920" y="1124744"/>
            <a:ext cx="5040560" cy="5243684"/>
          </a:xfrm>
        </p:spPr>
        <p:txBody>
          <a:bodyPr/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Historia, założenia i ustrojowe przesłanki podziału terytorialnego na powiaty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Powiatowa administracja zespolona, jednostki organizacyjne, instytucje o zasięgu powiatowym</a:t>
            </a:r>
            <a:br>
              <a:rPr lang="pl-P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 liczbach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Dochody, wydatki i wynik finansowy powiatów</a:t>
            </a:r>
            <a:br>
              <a:rPr lang="pl-P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– wybrane aspekty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Dobre praktyki powiatowe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Załączniki:</a:t>
            </a:r>
          </a:p>
          <a:p>
            <a:pPr lvl="1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Wyciąg z raportu MAC „Ocena sytuacji samorządów lokalnych”</a:t>
            </a:r>
          </a:p>
          <a:p>
            <a:pPr lvl="1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Wyciąg z „Raportu o stanie samorządności terytorialnej w Polsce”</a:t>
            </a:r>
          </a:p>
          <a:p>
            <a:pPr lvl="1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Projekt ustawy o poprawie warunków świadczenia usług przez JST wraz ze stanowiskiem ZPP w tej sprawie</a:t>
            </a:r>
          </a:p>
          <a:p>
            <a:pPr lvl="1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Inicjatywa Prezydenta RP</a:t>
            </a:r>
          </a:p>
          <a:p>
            <a:pPr lvl="1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Stawka większa niż 8 mld</a:t>
            </a:r>
          </a:p>
          <a:p>
            <a:pPr lvl="1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Powiat XXI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9970"/>
            <a:ext cx="3600400" cy="5078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42021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Fotolia_34123200_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64704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648072"/>
          </a:xfrm>
        </p:spPr>
        <p:txBody>
          <a:bodyPr>
            <a:normAutofit/>
          </a:bodyPr>
          <a:lstStyle/>
          <a:p>
            <a:r>
              <a:rPr lang="pl-PL" sz="2600" dirty="0" smtClean="0"/>
              <a:t>Kryteria wielkościowe utworzenia powiatów</a:t>
            </a:r>
            <a:endParaRPr lang="pl-PL" sz="26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1033252182"/>
              </p:ext>
            </p:extLst>
          </p:nvPr>
        </p:nvGraphicFramePr>
        <p:xfrm>
          <a:off x="179512" y="2097438"/>
          <a:ext cx="4320480" cy="2483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Prostokąt zaokrąglony 5"/>
          <p:cNvSpPr/>
          <p:nvPr/>
        </p:nvSpPr>
        <p:spPr>
          <a:xfrm>
            <a:off x="323528" y="1124744"/>
            <a:ext cx="3960440" cy="8155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ZAŁOŻENIA – 1998 rok</a:t>
            </a:r>
            <a:endParaRPr lang="pl-PL" sz="20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="" xmlns:p14="http://schemas.microsoft.com/office/powerpoint/2010/main" val="1171225338"/>
              </p:ext>
            </p:extLst>
          </p:nvPr>
        </p:nvGraphicFramePr>
        <p:xfrm>
          <a:off x="4644008" y="3825630"/>
          <a:ext cx="4392488" cy="2483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Prostokąt zaokrąglony 7"/>
          <p:cNvSpPr/>
          <p:nvPr/>
        </p:nvSpPr>
        <p:spPr>
          <a:xfrm>
            <a:off x="4932040" y="2852936"/>
            <a:ext cx="3960440" cy="81559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STAN OBECNY – 2013 rok</a:t>
            </a:r>
            <a:endParaRPr lang="pl-PL" sz="20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25144"/>
            <a:ext cx="166120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755576" y="4797152"/>
          <a:ext cx="1470216" cy="1459036"/>
        </p:xfrm>
        <a:graphic>
          <a:graphicData uri="http://schemas.openxmlformats.org/presentationml/2006/ole">
            <p:oleObj spid="_x0000_s15361" name="Picture" r:id="rId16" imgW="1261080" imgH="1276200" progId="Word.Picture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381175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Graphic spid="7" grpId="0">
        <p:bldAsOne/>
      </p:bldGraphic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3312368" cy="144016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Powiatowa administracja </a:t>
            </a:r>
            <a:r>
              <a:rPr lang="pl-PL" b="1" dirty="0" smtClean="0"/>
              <a:t>zespolona</a:t>
            </a:r>
            <a:endParaRPr lang="pl-PL" dirty="0"/>
          </a:p>
        </p:txBody>
      </p:sp>
      <p:sp>
        <p:nvSpPr>
          <p:cNvPr id="4" name="Prostokąt zaokrąglony 3"/>
          <p:cNvSpPr/>
          <p:nvPr/>
        </p:nvSpPr>
        <p:spPr>
          <a:xfrm>
            <a:off x="3779912" y="2204864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260</a:t>
            </a:r>
            <a:endParaRPr lang="pl-PL" sz="3200" dirty="0"/>
          </a:p>
        </p:txBody>
      </p:sp>
      <p:sp>
        <p:nvSpPr>
          <p:cNvPr id="5" name="Prostokąt zaokrąglony 4"/>
          <p:cNvSpPr/>
          <p:nvPr/>
        </p:nvSpPr>
        <p:spPr>
          <a:xfrm>
            <a:off x="5364088" y="2204864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56</a:t>
            </a:r>
            <a:endParaRPr lang="pl-PL" sz="3200" dirty="0"/>
          </a:p>
        </p:txBody>
      </p:sp>
      <p:sp>
        <p:nvSpPr>
          <p:cNvPr id="6" name="Prostokąt zaokrąglony 5"/>
          <p:cNvSpPr/>
          <p:nvPr/>
        </p:nvSpPr>
        <p:spPr>
          <a:xfrm>
            <a:off x="6948264" y="2204864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316</a:t>
            </a:r>
            <a:endParaRPr lang="pl-PL" sz="3200" dirty="0"/>
          </a:p>
        </p:txBody>
      </p:sp>
      <p:sp>
        <p:nvSpPr>
          <p:cNvPr id="7" name="Prostokąt zaokrąglony 6"/>
          <p:cNvSpPr/>
          <p:nvPr/>
        </p:nvSpPr>
        <p:spPr>
          <a:xfrm>
            <a:off x="3779912" y="2996952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258</a:t>
            </a:r>
            <a:endParaRPr lang="pl-PL" sz="3200" dirty="0"/>
          </a:p>
        </p:txBody>
      </p:sp>
      <p:sp>
        <p:nvSpPr>
          <p:cNvPr id="8" name="Prostokąt zaokrąglony 7"/>
          <p:cNvSpPr/>
          <p:nvPr/>
        </p:nvSpPr>
        <p:spPr>
          <a:xfrm>
            <a:off x="5364088" y="2996952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46</a:t>
            </a:r>
            <a:endParaRPr lang="pl-PL" sz="3200" dirty="0"/>
          </a:p>
        </p:txBody>
      </p:sp>
      <p:sp>
        <p:nvSpPr>
          <p:cNvPr id="9" name="Prostokąt zaokrąglony 8"/>
          <p:cNvSpPr/>
          <p:nvPr/>
        </p:nvSpPr>
        <p:spPr>
          <a:xfrm>
            <a:off x="6948264" y="2996952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304</a:t>
            </a:r>
            <a:endParaRPr lang="pl-PL" sz="3200" dirty="0"/>
          </a:p>
        </p:txBody>
      </p:sp>
      <p:sp>
        <p:nvSpPr>
          <p:cNvPr id="10" name="Prostokąt zaokrąglony 9"/>
          <p:cNvSpPr/>
          <p:nvPr/>
        </p:nvSpPr>
        <p:spPr>
          <a:xfrm>
            <a:off x="3779912" y="3789040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313</a:t>
            </a:r>
            <a:endParaRPr lang="pl-PL" sz="3200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5364088" y="3789040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65</a:t>
            </a:r>
            <a:endParaRPr lang="pl-PL" sz="3200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6948264" y="3789040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378</a:t>
            </a:r>
            <a:endParaRPr lang="pl-PL" sz="3200" dirty="0"/>
          </a:p>
        </p:txBody>
      </p:sp>
      <p:sp>
        <p:nvSpPr>
          <p:cNvPr id="13" name="Prostokąt zaokrąglony 12"/>
          <p:cNvSpPr/>
          <p:nvPr/>
        </p:nvSpPr>
        <p:spPr>
          <a:xfrm>
            <a:off x="3779912" y="4581128"/>
            <a:ext cx="151216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271</a:t>
            </a:r>
            <a:endParaRPr lang="pl-PL" sz="3200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364088" y="4581128"/>
            <a:ext cx="151216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66</a:t>
            </a:r>
            <a:endParaRPr lang="pl-PL" sz="3200" dirty="0"/>
          </a:p>
        </p:txBody>
      </p:sp>
      <p:sp>
        <p:nvSpPr>
          <p:cNvPr id="15" name="Prostokąt zaokrąglony 14"/>
          <p:cNvSpPr/>
          <p:nvPr/>
        </p:nvSpPr>
        <p:spPr>
          <a:xfrm>
            <a:off x="6948264" y="4581128"/>
            <a:ext cx="151216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337</a:t>
            </a:r>
            <a:endParaRPr lang="pl-PL" sz="3200" dirty="0"/>
          </a:p>
        </p:txBody>
      </p:sp>
      <p:sp>
        <p:nvSpPr>
          <p:cNvPr id="16" name="Prostokąt zaokrąglony 15"/>
          <p:cNvSpPr/>
          <p:nvPr/>
        </p:nvSpPr>
        <p:spPr>
          <a:xfrm>
            <a:off x="3779912" y="5373216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269</a:t>
            </a:r>
            <a:endParaRPr lang="pl-PL" sz="3200" dirty="0"/>
          </a:p>
        </p:txBody>
      </p:sp>
      <p:sp>
        <p:nvSpPr>
          <p:cNvPr id="17" name="Prostokąt zaokrąglony 16"/>
          <p:cNvSpPr/>
          <p:nvPr/>
        </p:nvSpPr>
        <p:spPr>
          <a:xfrm>
            <a:off x="5364088" y="5373216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66</a:t>
            </a:r>
            <a:endParaRPr lang="pl-PL" sz="3200" dirty="0"/>
          </a:p>
        </p:txBody>
      </p:sp>
      <p:sp>
        <p:nvSpPr>
          <p:cNvPr id="18" name="Prostokąt zaokrąglony 17"/>
          <p:cNvSpPr/>
          <p:nvPr/>
        </p:nvSpPr>
        <p:spPr>
          <a:xfrm>
            <a:off x="6948264" y="5373216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335</a:t>
            </a:r>
            <a:endParaRPr lang="pl-PL" sz="3200" dirty="0"/>
          </a:p>
        </p:txBody>
      </p:sp>
      <p:sp>
        <p:nvSpPr>
          <p:cNvPr id="19" name="Prostokąt zaokrąglony 18"/>
          <p:cNvSpPr/>
          <p:nvPr/>
        </p:nvSpPr>
        <p:spPr>
          <a:xfrm>
            <a:off x="3779912" y="1196752"/>
            <a:ext cx="151216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powiaty</a:t>
            </a:r>
            <a:endParaRPr lang="pl-PL" dirty="0"/>
          </a:p>
        </p:txBody>
      </p:sp>
      <p:sp>
        <p:nvSpPr>
          <p:cNvPr id="20" name="Prostokąt zaokrąglony 19"/>
          <p:cNvSpPr/>
          <p:nvPr/>
        </p:nvSpPr>
        <p:spPr>
          <a:xfrm>
            <a:off x="5364088" y="1196752"/>
            <a:ext cx="151216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miasta na prawach powiatów</a:t>
            </a:r>
            <a:endParaRPr lang="pl-PL" dirty="0"/>
          </a:p>
        </p:txBody>
      </p:sp>
      <p:sp>
        <p:nvSpPr>
          <p:cNvPr id="21" name="Prostokąt zaokrąglony 20"/>
          <p:cNvSpPr/>
          <p:nvPr/>
        </p:nvSpPr>
        <p:spPr>
          <a:xfrm>
            <a:off x="6948264" y="1196752"/>
            <a:ext cx="151216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razem</a:t>
            </a:r>
            <a:endParaRPr lang="pl-PL" dirty="0"/>
          </a:p>
        </p:txBody>
      </p:sp>
      <p:sp>
        <p:nvSpPr>
          <p:cNvPr id="22" name="Prostokąt zaokrąglony 21"/>
          <p:cNvSpPr/>
          <p:nvPr/>
        </p:nvSpPr>
        <p:spPr>
          <a:xfrm>
            <a:off x="251520" y="2204864"/>
            <a:ext cx="3456384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Powiatowe Stacje Sanitarno-Epidemiologiczne</a:t>
            </a:r>
            <a:endParaRPr lang="pl-PL" dirty="0"/>
          </a:p>
        </p:txBody>
      </p:sp>
      <p:sp>
        <p:nvSpPr>
          <p:cNvPr id="23" name="Prostokąt zaokrąglony 22"/>
          <p:cNvSpPr/>
          <p:nvPr/>
        </p:nvSpPr>
        <p:spPr>
          <a:xfrm>
            <a:off x="251520" y="2996952"/>
            <a:ext cx="3456384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Powiatowe Inspektoraty Weterynaryjne</a:t>
            </a:r>
            <a:endParaRPr lang="pl-PL" dirty="0"/>
          </a:p>
        </p:txBody>
      </p:sp>
      <p:sp>
        <p:nvSpPr>
          <p:cNvPr id="24" name="Prostokąt zaokrąglony 23"/>
          <p:cNvSpPr/>
          <p:nvPr/>
        </p:nvSpPr>
        <p:spPr>
          <a:xfrm>
            <a:off x="251520" y="3789040"/>
            <a:ext cx="3456384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Powiatowe Inspektoraty Nadzoru Budowlanego</a:t>
            </a:r>
            <a:endParaRPr lang="pl-PL" dirty="0"/>
          </a:p>
        </p:txBody>
      </p:sp>
      <p:sp>
        <p:nvSpPr>
          <p:cNvPr id="25" name="Prostokąt zaokrąglony 24"/>
          <p:cNvSpPr/>
          <p:nvPr/>
        </p:nvSpPr>
        <p:spPr>
          <a:xfrm>
            <a:off x="251520" y="4581128"/>
            <a:ext cx="345638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Powiatowe Komendy Policji</a:t>
            </a:r>
            <a:endParaRPr lang="pl-PL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251520" y="5373216"/>
            <a:ext cx="3456384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Komendy Państwowej Powiatowej Straży Pożarnej</a:t>
            </a:r>
            <a:endParaRPr lang="pl-PL" dirty="0"/>
          </a:p>
        </p:txBody>
      </p:sp>
      <p:sp>
        <p:nvSpPr>
          <p:cNvPr id="27" name="Prostokąt 26"/>
          <p:cNvSpPr/>
          <p:nvPr/>
        </p:nvSpPr>
        <p:spPr>
          <a:xfrm>
            <a:off x="8749625" y="3789040"/>
            <a:ext cx="430887" cy="245035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pl-PL" sz="1600" i="1" dirty="0"/>
              <a:t>Źródło: opracowanie własne</a:t>
            </a:r>
          </a:p>
        </p:txBody>
      </p:sp>
    </p:spTree>
    <p:extLst>
      <p:ext uri="{BB962C8B-B14F-4D97-AF65-F5344CB8AC3E}">
        <p14:creationId xmlns="" xmlns:p14="http://schemas.microsoft.com/office/powerpoint/2010/main" val="38053600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3456384" cy="1656184"/>
          </a:xfrm>
        </p:spPr>
        <p:txBody>
          <a:bodyPr>
            <a:noAutofit/>
          </a:bodyPr>
          <a:lstStyle/>
          <a:p>
            <a:r>
              <a:rPr lang="pl-PL" sz="2600" b="1" dirty="0"/>
              <a:t>Powiatowa </a:t>
            </a:r>
            <a:r>
              <a:rPr lang="pl-PL" sz="2600" b="1" dirty="0" smtClean="0"/>
              <a:t>administracja</a:t>
            </a:r>
            <a:br>
              <a:rPr lang="pl-PL" sz="2600" b="1" dirty="0" smtClean="0"/>
            </a:br>
            <a:r>
              <a:rPr lang="pl-PL" sz="2600" b="1" dirty="0" smtClean="0"/>
              <a:t>i </a:t>
            </a:r>
            <a:r>
              <a:rPr lang="pl-PL" sz="2600" b="1" dirty="0"/>
              <a:t>jednostki organizacyjne powiatu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3779912" y="2276872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314</a:t>
            </a:r>
            <a:endParaRPr lang="pl-PL" sz="3200" dirty="0"/>
          </a:p>
        </p:txBody>
      </p:sp>
      <p:sp>
        <p:nvSpPr>
          <p:cNvPr id="5" name="Prostokąt zaokrąglony 4"/>
          <p:cNvSpPr/>
          <p:nvPr/>
        </p:nvSpPr>
        <p:spPr>
          <a:xfrm>
            <a:off x="5364088" y="2276872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/>
              <a:t>6</a:t>
            </a:r>
            <a:r>
              <a:rPr lang="pl-PL" sz="3200" dirty="0" smtClean="0"/>
              <a:t>6</a:t>
            </a:r>
            <a:endParaRPr lang="pl-PL" sz="3200" dirty="0"/>
          </a:p>
        </p:txBody>
      </p:sp>
      <p:sp>
        <p:nvSpPr>
          <p:cNvPr id="6" name="Prostokąt zaokrąglony 5"/>
          <p:cNvSpPr/>
          <p:nvPr/>
        </p:nvSpPr>
        <p:spPr>
          <a:xfrm>
            <a:off x="6948264" y="2276872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380</a:t>
            </a:r>
            <a:endParaRPr lang="pl-PL" sz="3200" dirty="0"/>
          </a:p>
        </p:txBody>
      </p:sp>
      <p:sp>
        <p:nvSpPr>
          <p:cNvPr id="7" name="Prostokąt zaokrąglony 6"/>
          <p:cNvSpPr/>
          <p:nvPr/>
        </p:nvSpPr>
        <p:spPr>
          <a:xfrm>
            <a:off x="3779912" y="3068960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312</a:t>
            </a:r>
            <a:endParaRPr lang="pl-PL" sz="3200" dirty="0"/>
          </a:p>
        </p:txBody>
      </p:sp>
      <p:sp>
        <p:nvSpPr>
          <p:cNvPr id="8" name="Prostokąt zaokrąglony 7"/>
          <p:cNvSpPr/>
          <p:nvPr/>
        </p:nvSpPr>
        <p:spPr>
          <a:xfrm>
            <a:off x="5364088" y="3068960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/>
              <a:t>2</a:t>
            </a:r>
            <a:r>
              <a:rPr lang="pl-PL" sz="3200" dirty="0" smtClean="0"/>
              <a:t>6</a:t>
            </a:r>
            <a:endParaRPr lang="pl-PL" sz="3200" dirty="0"/>
          </a:p>
        </p:txBody>
      </p:sp>
      <p:sp>
        <p:nvSpPr>
          <p:cNvPr id="9" name="Prostokąt zaokrąglony 8"/>
          <p:cNvSpPr/>
          <p:nvPr/>
        </p:nvSpPr>
        <p:spPr>
          <a:xfrm>
            <a:off x="6948264" y="3068960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338</a:t>
            </a:r>
            <a:endParaRPr lang="pl-PL" sz="3200" dirty="0"/>
          </a:p>
        </p:txBody>
      </p:sp>
      <p:sp>
        <p:nvSpPr>
          <p:cNvPr id="10" name="Prostokąt zaokrąglony 9"/>
          <p:cNvSpPr/>
          <p:nvPr/>
        </p:nvSpPr>
        <p:spPr>
          <a:xfrm>
            <a:off x="3779912" y="3861048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250</a:t>
            </a:r>
            <a:endParaRPr lang="pl-PL" sz="3200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5364088" y="3861048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58</a:t>
            </a:r>
            <a:endParaRPr lang="pl-PL" sz="3200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6948264" y="3861048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308</a:t>
            </a:r>
            <a:endParaRPr lang="pl-PL" sz="3200" dirty="0"/>
          </a:p>
        </p:txBody>
      </p:sp>
      <p:sp>
        <p:nvSpPr>
          <p:cNvPr id="13" name="Prostokąt zaokrąglony 12"/>
          <p:cNvSpPr/>
          <p:nvPr/>
        </p:nvSpPr>
        <p:spPr>
          <a:xfrm>
            <a:off x="3779912" y="4653136"/>
            <a:ext cx="151216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265</a:t>
            </a:r>
            <a:endParaRPr lang="pl-PL" sz="3200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364088" y="4653136"/>
            <a:ext cx="151216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/>
              <a:t>3</a:t>
            </a:r>
            <a:r>
              <a:rPr lang="pl-PL" sz="3200" dirty="0" smtClean="0"/>
              <a:t>6</a:t>
            </a:r>
            <a:endParaRPr lang="pl-PL" sz="3200" dirty="0"/>
          </a:p>
        </p:txBody>
      </p:sp>
      <p:sp>
        <p:nvSpPr>
          <p:cNvPr id="15" name="Prostokąt zaokrąglony 14"/>
          <p:cNvSpPr/>
          <p:nvPr/>
        </p:nvSpPr>
        <p:spPr>
          <a:xfrm>
            <a:off x="6948264" y="4653136"/>
            <a:ext cx="151216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301</a:t>
            </a:r>
            <a:endParaRPr lang="pl-PL" sz="3200" dirty="0"/>
          </a:p>
        </p:txBody>
      </p:sp>
      <p:sp>
        <p:nvSpPr>
          <p:cNvPr id="16" name="Prostokąt zaokrąglony 15"/>
          <p:cNvSpPr/>
          <p:nvPr/>
        </p:nvSpPr>
        <p:spPr>
          <a:xfrm>
            <a:off x="3779912" y="5445224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314</a:t>
            </a:r>
            <a:endParaRPr lang="pl-PL" sz="3200" dirty="0"/>
          </a:p>
        </p:txBody>
      </p:sp>
      <p:sp>
        <p:nvSpPr>
          <p:cNvPr id="17" name="Prostokąt zaokrąglony 16"/>
          <p:cNvSpPr/>
          <p:nvPr/>
        </p:nvSpPr>
        <p:spPr>
          <a:xfrm>
            <a:off x="5364088" y="5445224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66</a:t>
            </a:r>
            <a:endParaRPr lang="pl-PL" sz="3200" dirty="0"/>
          </a:p>
        </p:txBody>
      </p:sp>
      <p:sp>
        <p:nvSpPr>
          <p:cNvPr id="18" name="Prostokąt zaokrąglony 17"/>
          <p:cNvSpPr/>
          <p:nvPr/>
        </p:nvSpPr>
        <p:spPr>
          <a:xfrm>
            <a:off x="6948264" y="5445224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380</a:t>
            </a:r>
            <a:endParaRPr lang="pl-PL" sz="3200" dirty="0"/>
          </a:p>
        </p:txBody>
      </p:sp>
      <p:sp>
        <p:nvSpPr>
          <p:cNvPr id="19" name="Prostokąt zaokrąglony 18"/>
          <p:cNvSpPr/>
          <p:nvPr/>
        </p:nvSpPr>
        <p:spPr>
          <a:xfrm>
            <a:off x="3779912" y="1268760"/>
            <a:ext cx="151216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powiaty</a:t>
            </a:r>
            <a:endParaRPr lang="pl-PL" dirty="0"/>
          </a:p>
        </p:txBody>
      </p:sp>
      <p:sp>
        <p:nvSpPr>
          <p:cNvPr id="20" name="Prostokąt zaokrąglony 19"/>
          <p:cNvSpPr/>
          <p:nvPr/>
        </p:nvSpPr>
        <p:spPr>
          <a:xfrm>
            <a:off x="5364088" y="1268760"/>
            <a:ext cx="151216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miasta na prawach powiatów</a:t>
            </a:r>
            <a:endParaRPr lang="pl-PL" dirty="0"/>
          </a:p>
        </p:txBody>
      </p:sp>
      <p:sp>
        <p:nvSpPr>
          <p:cNvPr id="21" name="Prostokąt zaokrąglony 20"/>
          <p:cNvSpPr/>
          <p:nvPr/>
        </p:nvSpPr>
        <p:spPr>
          <a:xfrm>
            <a:off x="6948264" y="1268760"/>
            <a:ext cx="151216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razem</a:t>
            </a:r>
            <a:endParaRPr lang="pl-PL" dirty="0"/>
          </a:p>
        </p:txBody>
      </p:sp>
      <p:sp>
        <p:nvSpPr>
          <p:cNvPr id="22" name="Prostokąt zaokrąglony 21"/>
          <p:cNvSpPr/>
          <p:nvPr/>
        </p:nvSpPr>
        <p:spPr>
          <a:xfrm>
            <a:off x="251520" y="2276872"/>
            <a:ext cx="3456384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Starostwa Powiatowe/Urzędy Miast na prawach powiatu</a:t>
            </a:r>
            <a:endParaRPr lang="pl-PL" dirty="0"/>
          </a:p>
        </p:txBody>
      </p:sp>
      <p:sp>
        <p:nvSpPr>
          <p:cNvPr id="23" name="Prostokąt zaokrąglony 22"/>
          <p:cNvSpPr/>
          <p:nvPr/>
        </p:nvSpPr>
        <p:spPr>
          <a:xfrm>
            <a:off x="251520" y="3068960"/>
            <a:ext cx="3456384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Powiatowe Urzędy Pracy</a:t>
            </a:r>
            <a:endParaRPr lang="pl-PL" dirty="0"/>
          </a:p>
        </p:txBody>
      </p:sp>
      <p:sp>
        <p:nvSpPr>
          <p:cNvPr id="24" name="Prostokąt zaokrąglony 23"/>
          <p:cNvSpPr/>
          <p:nvPr/>
        </p:nvSpPr>
        <p:spPr>
          <a:xfrm>
            <a:off x="251520" y="3861048"/>
            <a:ext cx="3456384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Domy Pomocy Społecznej</a:t>
            </a:r>
            <a:endParaRPr lang="pl-PL" dirty="0"/>
          </a:p>
        </p:txBody>
      </p:sp>
      <p:sp>
        <p:nvSpPr>
          <p:cNvPr id="25" name="Prostokąt zaokrąglony 24"/>
          <p:cNvSpPr/>
          <p:nvPr/>
        </p:nvSpPr>
        <p:spPr>
          <a:xfrm>
            <a:off x="251520" y="4653136"/>
            <a:ext cx="345638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Szpitale</a:t>
            </a:r>
            <a:endParaRPr lang="pl-PL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251520" y="5445224"/>
            <a:ext cx="3456384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Szkoły ponadgimnazjalne</a:t>
            </a:r>
            <a:endParaRPr lang="pl-PL" dirty="0"/>
          </a:p>
        </p:txBody>
      </p:sp>
      <p:sp>
        <p:nvSpPr>
          <p:cNvPr id="27" name="Prostokąt 26"/>
          <p:cNvSpPr/>
          <p:nvPr/>
        </p:nvSpPr>
        <p:spPr>
          <a:xfrm>
            <a:off x="8713113" y="3857183"/>
            <a:ext cx="430887" cy="245035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pl-PL" sz="1600" i="1" dirty="0"/>
              <a:t>Źródło: opracowanie własne</a:t>
            </a:r>
          </a:p>
        </p:txBody>
      </p:sp>
    </p:spTree>
    <p:extLst>
      <p:ext uri="{BB962C8B-B14F-4D97-AF65-F5344CB8AC3E}">
        <p14:creationId xmlns="" xmlns:p14="http://schemas.microsoft.com/office/powerpoint/2010/main" val="26013063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3456384" cy="108012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Instytucje o zasięgu powiatowym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3779912" y="1556792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244</a:t>
            </a:r>
            <a:endParaRPr lang="pl-PL" sz="3200" dirty="0"/>
          </a:p>
        </p:txBody>
      </p:sp>
      <p:sp>
        <p:nvSpPr>
          <p:cNvPr id="5" name="Prostokąt zaokrąglony 4"/>
          <p:cNvSpPr/>
          <p:nvPr/>
        </p:nvSpPr>
        <p:spPr>
          <a:xfrm>
            <a:off x="5364088" y="1556792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6</a:t>
            </a:r>
            <a:r>
              <a:rPr lang="pl-PL" sz="3200" dirty="0"/>
              <a:t>4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6948264" y="1556792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308</a:t>
            </a:r>
            <a:endParaRPr lang="pl-PL" sz="3200" dirty="0"/>
          </a:p>
        </p:txBody>
      </p:sp>
      <p:sp>
        <p:nvSpPr>
          <p:cNvPr id="7" name="Prostokąt zaokrąglony 6"/>
          <p:cNvSpPr/>
          <p:nvPr/>
        </p:nvSpPr>
        <p:spPr>
          <a:xfrm>
            <a:off x="3779912" y="2348880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157</a:t>
            </a:r>
            <a:r>
              <a:rPr lang="pl-PL" sz="2000" dirty="0" smtClean="0"/>
              <a:t>+85</a:t>
            </a:r>
            <a:endParaRPr lang="pl-PL" sz="2000" dirty="0"/>
          </a:p>
        </p:txBody>
      </p:sp>
      <p:sp>
        <p:nvSpPr>
          <p:cNvPr id="8" name="Prostokąt zaokrąglony 7"/>
          <p:cNvSpPr/>
          <p:nvPr/>
        </p:nvSpPr>
        <p:spPr>
          <a:xfrm>
            <a:off x="5364088" y="2348880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61</a:t>
            </a:r>
            <a:r>
              <a:rPr lang="pl-PL" sz="2000" dirty="0" smtClean="0"/>
              <a:t>+1</a:t>
            </a:r>
            <a:endParaRPr lang="pl-PL" sz="2000" dirty="0"/>
          </a:p>
        </p:txBody>
      </p:sp>
      <p:sp>
        <p:nvSpPr>
          <p:cNvPr id="9" name="Prostokąt zaokrąglony 8"/>
          <p:cNvSpPr/>
          <p:nvPr/>
        </p:nvSpPr>
        <p:spPr>
          <a:xfrm>
            <a:off x="6948264" y="2348880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218</a:t>
            </a:r>
            <a:r>
              <a:rPr lang="pl-PL" sz="2000" dirty="0" smtClean="0"/>
              <a:t>+86</a:t>
            </a:r>
            <a:endParaRPr lang="pl-PL" sz="2000" dirty="0"/>
          </a:p>
        </p:txBody>
      </p:sp>
      <p:sp>
        <p:nvSpPr>
          <p:cNvPr id="10" name="Prostokąt zaokrąglony 9"/>
          <p:cNvSpPr/>
          <p:nvPr/>
        </p:nvSpPr>
        <p:spPr>
          <a:xfrm>
            <a:off x="3779912" y="3140968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257</a:t>
            </a:r>
            <a:endParaRPr lang="pl-PL" sz="3200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5364088" y="3140968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65</a:t>
            </a:r>
            <a:endParaRPr lang="pl-PL" sz="3200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6948264" y="3140968"/>
            <a:ext cx="1512168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322</a:t>
            </a:r>
            <a:endParaRPr lang="pl-PL" sz="3200" dirty="0"/>
          </a:p>
        </p:txBody>
      </p:sp>
      <p:sp>
        <p:nvSpPr>
          <p:cNvPr id="13" name="Prostokąt zaokrąglony 12"/>
          <p:cNvSpPr/>
          <p:nvPr/>
        </p:nvSpPr>
        <p:spPr>
          <a:xfrm>
            <a:off x="3779912" y="3933056"/>
            <a:ext cx="1512168" cy="72008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273</a:t>
            </a:r>
            <a:endParaRPr lang="pl-PL" sz="3200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364088" y="3933056"/>
            <a:ext cx="151216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41</a:t>
            </a:r>
            <a:endParaRPr lang="pl-PL" sz="3200" dirty="0"/>
          </a:p>
        </p:txBody>
      </p:sp>
      <p:sp>
        <p:nvSpPr>
          <p:cNvPr id="15" name="Prostokąt zaokrąglony 14"/>
          <p:cNvSpPr/>
          <p:nvPr/>
        </p:nvSpPr>
        <p:spPr>
          <a:xfrm>
            <a:off x="6948264" y="3933056"/>
            <a:ext cx="151216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314</a:t>
            </a:r>
            <a:endParaRPr lang="pl-PL" sz="3200" dirty="0"/>
          </a:p>
        </p:txBody>
      </p:sp>
      <p:sp>
        <p:nvSpPr>
          <p:cNvPr id="16" name="Prostokąt zaokrąglony 15"/>
          <p:cNvSpPr/>
          <p:nvPr/>
        </p:nvSpPr>
        <p:spPr>
          <a:xfrm>
            <a:off x="3779912" y="4725144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172</a:t>
            </a:r>
            <a:r>
              <a:rPr lang="pl-PL" sz="2000" dirty="0" smtClean="0"/>
              <a:t>+59</a:t>
            </a:r>
            <a:endParaRPr lang="pl-PL" sz="2000" dirty="0"/>
          </a:p>
        </p:txBody>
      </p:sp>
      <p:sp>
        <p:nvSpPr>
          <p:cNvPr id="17" name="Prostokąt zaokrąglony 16"/>
          <p:cNvSpPr/>
          <p:nvPr/>
        </p:nvSpPr>
        <p:spPr>
          <a:xfrm>
            <a:off x="5364088" y="4725144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31</a:t>
            </a:r>
            <a:r>
              <a:rPr lang="pl-PL" sz="2000" dirty="0" smtClean="0"/>
              <a:t>+3</a:t>
            </a:r>
            <a:endParaRPr lang="pl-PL" sz="2000" dirty="0"/>
          </a:p>
        </p:txBody>
      </p:sp>
      <p:sp>
        <p:nvSpPr>
          <p:cNvPr id="18" name="Prostokąt zaokrąglony 17"/>
          <p:cNvSpPr/>
          <p:nvPr/>
        </p:nvSpPr>
        <p:spPr>
          <a:xfrm>
            <a:off x="6948264" y="4725144"/>
            <a:ext cx="151216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203</a:t>
            </a:r>
            <a:r>
              <a:rPr lang="pl-PL" sz="2000" dirty="0" smtClean="0"/>
              <a:t>+62</a:t>
            </a:r>
            <a:endParaRPr lang="pl-PL" sz="2000" dirty="0"/>
          </a:p>
        </p:txBody>
      </p:sp>
      <p:sp>
        <p:nvSpPr>
          <p:cNvPr id="19" name="Prostokąt zaokrąglony 18"/>
          <p:cNvSpPr/>
          <p:nvPr/>
        </p:nvSpPr>
        <p:spPr>
          <a:xfrm>
            <a:off x="3779912" y="548680"/>
            <a:ext cx="151216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powiaty</a:t>
            </a:r>
            <a:endParaRPr lang="pl-PL" dirty="0"/>
          </a:p>
        </p:txBody>
      </p:sp>
      <p:sp>
        <p:nvSpPr>
          <p:cNvPr id="20" name="Prostokąt zaokrąglony 19"/>
          <p:cNvSpPr/>
          <p:nvPr/>
        </p:nvSpPr>
        <p:spPr>
          <a:xfrm>
            <a:off x="5364088" y="548680"/>
            <a:ext cx="151216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miasta na prawach powiatów</a:t>
            </a:r>
            <a:endParaRPr lang="pl-PL" dirty="0"/>
          </a:p>
        </p:txBody>
      </p:sp>
      <p:sp>
        <p:nvSpPr>
          <p:cNvPr id="21" name="Prostokąt zaokrąglony 20"/>
          <p:cNvSpPr/>
          <p:nvPr/>
        </p:nvSpPr>
        <p:spPr>
          <a:xfrm>
            <a:off x="6948264" y="548680"/>
            <a:ext cx="1512168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razem</a:t>
            </a:r>
            <a:endParaRPr lang="pl-PL" dirty="0"/>
          </a:p>
        </p:txBody>
      </p:sp>
      <p:sp>
        <p:nvSpPr>
          <p:cNvPr id="22" name="Prostokąt zaokrąglony 21"/>
          <p:cNvSpPr/>
          <p:nvPr/>
        </p:nvSpPr>
        <p:spPr>
          <a:xfrm>
            <a:off x="251520" y="1556792"/>
            <a:ext cx="3456384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Prokuratury rejonowe</a:t>
            </a:r>
            <a:endParaRPr lang="pl-PL" dirty="0"/>
          </a:p>
        </p:txBody>
      </p:sp>
      <p:sp>
        <p:nvSpPr>
          <p:cNvPr id="23" name="Prostokąt zaokrąglony 22"/>
          <p:cNvSpPr/>
          <p:nvPr/>
        </p:nvSpPr>
        <p:spPr>
          <a:xfrm>
            <a:off x="251520" y="2348880"/>
            <a:ext cx="3456384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Sądy rejonowe</a:t>
            </a:r>
            <a:br>
              <a:rPr lang="pl-PL" dirty="0" smtClean="0"/>
            </a:br>
            <a:r>
              <a:rPr lang="pl-PL" dirty="0" smtClean="0"/>
              <a:t>+ oddziały zamiejscowe</a:t>
            </a:r>
            <a:endParaRPr lang="pl-PL" dirty="0"/>
          </a:p>
        </p:txBody>
      </p:sp>
      <p:sp>
        <p:nvSpPr>
          <p:cNvPr id="24" name="Prostokąt zaokrąglony 23"/>
          <p:cNvSpPr/>
          <p:nvPr/>
        </p:nvSpPr>
        <p:spPr>
          <a:xfrm>
            <a:off x="251520" y="3140968"/>
            <a:ext cx="3456384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Urzędy skarbowe</a:t>
            </a:r>
            <a:endParaRPr lang="pl-PL" dirty="0"/>
          </a:p>
        </p:txBody>
      </p:sp>
      <p:sp>
        <p:nvSpPr>
          <p:cNvPr id="25" name="Prostokąt zaokrąglony 24"/>
          <p:cNvSpPr/>
          <p:nvPr/>
        </p:nvSpPr>
        <p:spPr>
          <a:xfrm>
            <a:off x="251520" y="3933056"/>
            <a:ext cx="3456384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Agencje Restrukturyzacji</a:t>
            </a:r>
            <a:br>
              <a:rPr lang="pl-PL" dirty="0" smtClean="0"/>
            </a:br>
            <a:r>
              <a:rPr lang="pl-PL" dirty="0" smtClean="0"/>
              <a:t>i Modernizacji Rolnictwa</a:t>
            </a:r>
            <a:endParaRPr lang="pl-PL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251520" y="4725144"/>
            <a:ext cx="3456384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Zakłady Ubezpieczeń Społecznych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200" dirty="0" smtClean="0"/>
              <a:t>(inspektorat + placówka terenowa)</a:t>
            </a:r>
            <a:endParaRPr lang="pl-PL" sz="1200" dirty="0"/>
          </a:p>
        </p:txBody>
      </p:sp>
      <p:sp>
        <p:nvSpPr>
          <p:cNvPr id="27" name="Prostokąt 26"/>
          <p:cNvSpPr/>
          <p:nvPr/>
        </p:nvSpPr>
        <p:spPr>
          <a:xfrm>
            <a:off x="8713113" y="3861048"/>
            <a:ext cx="430887" cy="245035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pl-PL" sz="1600" i="1" dirty="0"/>
              <a:t>Źródło: opracowanie własne</a:t>
            </a:r>
          </a:p>
        </p:txBody>
      </p:sp>
      <p:sp>
        <p:nvSpPr>
          <p:cNvPr id="28" name="Prostokąt zaokrąglony 27"/>
          <p:cNvSpPr/>
          <p:nvPr/>
        </p:nvSpPr>
        <p:spPr>
          <a:xfrm>
            <a:off x="3779912" y="5517232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217</a:t>
            </a:r>
            <a:endParaRPr lang="pl-PL" sz="3200" dirty="0"/>
          </a:p>
        </p:txBody>
      </p:sp>
      <p:sp>
        <p:nvSpPr>
          <p:cNvPr id="29" name="Prostokąt zaokrąglony 28"/>
          <p:cNvSpPr/>
          <p:nvPr/>
        </p:nvSpPr>
        <p:spPr>
          <a:xfrm>
            <a:off x="5364088" y="5517232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32</a:t>
            </a:r>
            <a:endParaRPr lang="pl-PL" sz="3200" dirty="0"/>
          </a:p>
        </p:txBody>
      </p:sp>
      <p:sp>
        <p:nvSpPr>
          <p:cNvPr id="30" name="Prostokąt zaokrąglony 29"/>
          <p:cNvSpPr/>
          <p:nvPr/>
        </p:nvSpPr>
        <p:spPr>
          <a:xfrm>
            <a:off x="6948264" y="5517232"/>
            <a:ext cx="1512168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249</a:t>
            </a:r>
            <a:endParaRPr lang="pl-PL" sz="3200" dirty="0"/>
          </a:p>
        </p:txBody>
      </p:sp>
      <p:sp>
        <p:nvSpPr>
          <p:cNvPr id="31" name="Prostokąt zaokrąglony 30"/>
          <p:cNvSpPr/>
          <p:nvPr/>
        </p:nvSpPr>
        <p:spPr>
          <a:xfrm>
            <a:off x="251520" y="5517232"/>
            <a:ext cx="3456384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Kasy Rolniczego Ubezpieczenia Społecznego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675377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POWIATOWA ADMINISTRACJA ZESPOLONA</a:t>
            </a:r>
            <a:endParaRPr lang="pl-PL" dirty="0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</p:nvPr>
        </p:nvGraphicFramePr>
        <p:xfrm>
          <a:off x="457200" y="1700213"/>
          <a:ext cx="8218488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Segoe UI Light" pitchFamily="34" charset="0"/>
              </a:rPr>
              <a:t>WSPÓLNOTA POWIATOWA</a:t>
            </a:r>
            <a:endParaRPr lang="pl-PL" dirty="0">
              <a:latin typeface="Segoe UI Light" pitchFamily="34" charset="0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107504" y="5520916"/>
            <a:ext cx="2160240" cy="5040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Policja i PSP</a:t>
            </a:r>
            <a:endParaRPr lang="pl-PL" sz="1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07504" y="6165304"/>
            <a:ext cx="2160240" cy="504056"/>
          </a:xfrm>
          <a:prstGeom prst="rect">
            <a:avLst/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Powiatowe inspekcje</a:t>
            </a:r>
            <a:endParaRPr lang="pl-PL" sz="1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2339752" y="5517232"/>
            <a:ext cx="2160240" cy="50405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Sądy i prokuratury rejonowe</a:t>
            </a:r>
            <a:endParaRPr lang="pl-PL" sz="1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2339752" y="6165304"/>
            <a:ext cx="2160240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Administracja skarbowa i </a:t>
            </a:r>
            <a:r>
              <a:rPr lang="pl-PL" sz="14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ubezp</a:t>
            </a:r>
            <a:r>
              <a:rPr lang="pl-PL" sz="1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pl-PL" sz="1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4572000" y="5517232"/>
            <a:ext cx="2160240" cy="50405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Ratownictwo medyczne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4572000" y="6165304"/>
            <a:ext cx="2160240" cy="504056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Poczty, kina</a:t>
            </a:r>
          </a:p>
        </p:txBody>
      </p:sp>
      <p:sp>
        <p:nvSpPr>
          <p:cNvPr id="29" name="Prostokąt 28"/>
          <p:cNvSpPr/>
          <p:nvPr/>
        </p:nvSpPr>
        <p:spPr>
          <a:xfrm>
            <a:off x="6804248" y="5517232"/>
            <a:ext cx="2160240" cy="5040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Dworce kolejowe</a:t>
            </a:r>
            <a:br>
              <a:rPr lang="pl-PL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l-PL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i autobusowe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6804248" y="6165304"/>
            <a:ext cx="2160240" cy="50405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Połączenia kolejowe</a:t>
            </a:r>
            <a:br>
              <a:rPr lang="pl-PL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pl-PL" sz="1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i drogowe</a:t>
            </a:r>
          </a:p>
        </p:txBody>
      </p:sp>
      <p:pic>
        <p:nvPicPr>
          <p:cNvPr id="1026" name="Picture 2" descr="C:\Users\user\Desktop\DOMEK_zerow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6" y="956247"/>
            <a:ext cx="6992838" cy="45609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1506"/>
            <a:ext cx="6984776" cy="4555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6" y="956247"/>
            <a:ext cx="6992838" cy="45609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1506"/>
            <a:ext cx="6984776" cy="4555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4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1505"/>
            <a:ext cx="6984776" cy="4555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1505"/>
            <a:ext cx="6984776" cy="4555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6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1505"/>
            <a:ext cx="6984776" cy="4555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7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34322"/>
            <a:ext cx="7026452" cy="4582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8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1505"/>
            <a:ext cx="6984776" cy="4555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6293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POWIATOWA ADMINISTRACJA ZESPOLONA</a:t>
            </a:r>
            <a:endParaRPr lang="pl-PL" dirty="0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</p:nvPr>
        </p:nvGraphicFramePr>
        <p:xfrm>
          <a:off x="457200" y="1700213"/>
          <a:ext cx="8218488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0">
                                            <p:graphicEl>
                                              <a:dgm id="{405C0482-A217-4375-80EE-9955E6F17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0">
                                            <p:graphicEl>
                                              <a:dgm id="{405C0482-A217-4375-80EE-9955E6F17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05C0482-A217-4375-80EE-9955E6F17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10">
                                            <p:graphicEl>
                                              <a:dgm id="{D14BF0B0-BDC3-4E17-9BF1-33C346AED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0">
                                            <p:graphicEl>
                                              <a:dgm id="{D14BF0B0-BDC3-4E17-9BF1-33C346AED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14BF0B0-BDC3-4E17-9BF1-33C346AED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10">
                                            <p:graphicEl>
                                              <a:dgm id="{067442D1-FA2F-4FE3-BFD1-8E5ABAC07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10">
                                            <p:graphicEl>
                                              <a:dgm id="{067442D1-FA2F-4FE3-BFD1-8E5ABAC07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67442D1-FA2F-4FE3-BFD1-8E5ABAC07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10">
                                            <p:graphicEl>
                                              <a:dgm id="{B38CDF86-6930-4949-9AD6-820933AC8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10">
                                            <p:graphicEl>
                                              <a:dgm id="{B38CDF86-6930-4949-9AD6-820933AC8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38CDF86-6930-4949-9AD6-820933AC8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">
                                            <p:graphicEl>
                                              <a:dgm id="{E677CF5B-8DA0-43EC-A11D-CC2BC9E5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">
                                            <p:graphicEl>
                                              <a:dgm id="{6CDF6950-5942-4881-804E-062119356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POWIATY W POLSKIEJ HISTORII</a:t>
            </a:r>
            <a:endParaRPr lang="pl-PL" sz="3600" dirty="0"/>
          </a:p>
        </p:txBody>
      </p:sp>
      <p:sp>
        <p:nvSpPr>
          <p:cNvPr id="5" name="Prostokąt 4"/>
          <p:cNvSpPr/>
          <p:nvPr/>
        </p:nvSpPr>
        <p:spPr>
          <a:xfrm>
            <a:off x="0" y="162880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i="1" dirty="0" smtClean="0"/>
              <a:t>	Powiat jako jednostka podziału terytorialnego związany był pierwotnie głównie z organizacją sądów ziemskich, a znany był w Polsce już w II połowie XIV wieku. Jakże wymownie i symbolicznie zarazem brzmi ta informacja w kontekście dzisiejszej walki o Sądy Rejonowe, jaką powiatowe wspólnoty samorządowe podjęły z administracją państwową, konkretnie z jednym z jej organów. </a:t>
            </a:r>
            <a:endParaRPr lang="pl-PL" sz="2800" i="1" dirty="0"/>
          </a:p>
        </p:txBody>
      </p:sp>
      <p:sp>
        <p:nvSpPr>
          <p:cNvPr id="6" name="Prostokąt 5"/>
          <p:cNvSpPr/>
          <p:nvPr/>
        </p:nvSpPr>
        <p:spPr>
          <a:xfrm>
            <a:off x="0" y="486916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200" dirty="0" smtClean="0"/>
              <a:t>Z wystąpienia Przewodniczącego Komisji Samorządu Terytorialnego </a:t>
            </a:r>
          </a:p>
          <a:p>
            <a:pPr algn="r"/>
            <a:r>
              <a:rPr lang="pl-PL" sz="2200" dirty="0" smtClean="0"/>
              <a:t>i Polityki Regionalnej Sejmu RP Piotra Zgorzelskiego, Konferencja </a:t>
            </a:r>
          </a:p>
          <a:p>
            <a:pPr algn="r"/>
            <a:r>
              <a:rPr lang="pl-PL" sz="2200" dirty="0" smtClean="0"/>
              <a:t>w Sejmie RP „Od przeszłości do przyszłości ustroju samorządowego </a:t>
            </a:r>
          </a:p>
          <a:p>
            <a:pPr algn="r"/>
            <a:r>
              <a:rPr lang="pl-PL" sz="2200" dirty="0" smtClean="0"/>
              <a:t>w Polsce”  Warszawa 18 lutego 2013 r.</a:t>
            </a:r>
            <a:endParaRPr lang="pl-PL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880" y="548680"/>
            <a:ext cx="8208912" cy="648072"/>
          </a:xfrm>
        </p:spPr>
        <p:txBody>
          <a:bodyPr>
            <a:normAutofit/>
          </a:bodyPr>
          <a:lstStyle/>
          <a:p>
            <a:r>
              <a:rPr lang="pl-PL" b="1" dirty="0" smtClean="0"/>
              <a:t>Dlaczego utworzono powiaty?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556792"/>
            <a:ext cx="8219256" cy="43222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i="1" dirty="0">
                <a:solidFill>
                  <a:schemeClr val="tx2">
                    <a:lumMod val="75000"/>
                  </a:schemeClr>
                </a:solidFill>
              </a:rPr>
              <a:t>„Wprowadzenie samorządowego powiatu to powrót do tradycyjnych istniejących wspólnot, to przekazanie tym wspólnotom tych wszystkich zadań lokalnych, których nie przejęły dotychczas gminy.</a:t>
            </a:r>
          </a:p>
          <a:p>
            <a:pPr marL="0" indent="0">
              <a:buNone/>
            </a:pPr>
            <a:r>
              <a:rPr lang="pl-PL" sz="2600" i="1" dirty="0">
                <a:solidFill>
                  <a:srgbClr val="C00000"/>
                </a:solidFill>
              </a:rPr>
              <a:t>Podział kraju na powiaty to mapa rzeczywistych więzi lokalnych, które przecież wszyscy doskonale </a:t>
            </a:r>
            <a:r>
              <a:rPr lang="pl-PL" sz="2600" i="1" dirty="0" smtClean="0">
                <a:solidFill>
                  <a:srgbClr val="C00000"/>
                </a:solidFill>
              </a:rPr>
              <a:t>znamy i </a:t>
            </a:r>
            <a:r>
              <a:rPr lang="pl-PL" sz="2600" i="1" dirty="0">
                <a:solidFill>
                  <a:srgbClr val="C00000"/>
                </a:solidFill>
              </a:rPr>
              <a:t>odczuwamy, szczególnie w małych miejscowościach i wsiach. </a:t>
            </a:r>
          </a:p>
          <a:p>
            <a:pPr marL="0" indent="0">
              <a:buNone/>
            </a:pPr>
            <a:r>
              <a:rPr lang="pl-PL" sz="2600" i="1" dirty="0">
                <a:solidFill>
                  <a:schemeClr val="tx2">
                    <a:lumMod val="75000"/>
                  </a:schemeClr>
                </a:solidFill>
              </a:rPr>
              <a:t>To one w naturalny sposób skupiały się wokół ośrodków</a:t>
            </a:r>
            <a:r>
              <a:rPr lang="pl-PL" sz="2600" i="1" dirty="0" smtClean="0">
                <a:solidFill>
                  <a:schemeClr val="tx2">
                    <a:lumMod val="75000"/>
                  </a:schemeClr>
                </a:solidFill>
              </a:rPr>
              <a:t>, które </a:t>
            </a:r>
            <a:r>
              <a:rPr lang="pl-PL" sz="2600" i="1" dirty="0">
                <a:solidFill>
                  <a:schemeClr val="tx2">
                    <a:lumMod val="75000"/>
                  </a:schemeClr>
                </a:solidFill>
              </a:rPr>
              <a:t>od setek lat stanowiły dla nich centra życia społecznego, </a:t>
            </a:r>
            <a:r>
              <a:rPr lang="pl-PL" sz="2600" i="1" dirty="0" smtClean="0">
                <a:solidFill>
                  <a:schemeClr val="tx2">
                    <a:lumMod val="75000"/>
                  </a:schemeClr>
                </a:solidFill>
              </a:rPr>
              <a:t>kulturalnego i gospodarczego.”</a:t>
            </a:r>
          </a:p>
          <a:p>
            <a:pPr marL="0" indent="0" algn="r">
              <a:buNone/>
            </a:pPr>
            <a:r>
              <a:rPr lang="pl-PL" sz="2100" i="1" dirty="0" smtClean="0">
                <a:solidFill>
                  <a:schemeClr val="tx2">
                    <a:lumMod val="75000"/>
                  </a:schemeClr>
                </a:solidFill>
              </a:rPr>
              <a:t>Jerzy Buzek, Prezes Rady Ministrów</a:t>
            </a:r>
          </a:p>
          <a:p>
            <a:pPr marL="0" indent="0" algn="r">
              <a:buNone/>
            </a:pPr>
            <a:r>
              <a:rPr lang="pl-PL" sz="2100" i="1" dirty="0" smtClean="0">
                <a:solidFill>
                  <a:schemeClr val="tx2">
                    <a:lumMod val="75000"/>
                  </a:schemeClr>
                </a:solidFill>
              </a:rPr>
              <a:t>Luty 1998 roku</a:t>
            </a:r>
            <a:endParaRPr lang="pl-PL" sz="21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99181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user\Desktop\fotki\szpital_lozka_sx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3377952" cy="2251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user\Desktop\struktur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3419852" cy="2279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user\Desktop\struktur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3419852" cy="2279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fotki\szpital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56" y="4438552"/>
            <a:ext cx="3377952" cy="1870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/>
          <a:lstStyle/>
          <a:p>
            <a:r>
              <a:rPr lang="pl-PL" dirty="0" smtClean="0">
                <a:latin typeface="Segoe UI Light" pitchFamily="34" charset="0"/>
              </a:rPr>
              <a:t>PRZEKSZTAŁCENIA W OCHRONIE ZDROWIA</a:t>
            </a:r>
            <a:endParaRPr lang="pl-PL" dirty="0">
              <a:latin typeface="Segoe UI Light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32068" y="39106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1999 rok</a:t>
            </a:r>
            <a:endParaRPr lang="pl-PL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75537662"/>
              </p:ext>
            </p:extLst>
          </p:nvPr>
        </p:nvGraphicFramePr>
        <p:xfrm>
          <a:off x="457200" y="1196752"/>
          <a:ext cx="8229600" cy="1689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82944697"/>
              </p:ext>
            </p:extLst>
          </p:nvPr>
        </p:nvGraphicFramePr>
        <p:xfrm>
          <a:off x="432068" y="2676053"/>
          <a:ext cx="8229600" cy="1905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70102294"/>
              </p:ext>
            </p:extLst>
          </p:nvPr>
        </p:nvGraphicFramePr>
        <p:xfrm>
          <a:off x="457200" y="4221088"/>
          <a:ext cx="8229600" cy="197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5" name="pole tekstowe 14"/>
          <p:cNvSpPr txBox="1"/>
          <p:nvPr/>
        </p:nvSpPr>
        <p:spPr>
          <a:xfrm>
            <a:off x="755576" y="5949280"/>
            <a:ext cx="108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1999 rok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436096" y="5949280"/>
            <a:ext cx="108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2012 rok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-29597" y="2780928"/>
            <a:ext cx="553998" cy="132461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vert="vert270"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1999 rok</a:t>
            </a:r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8590002" y="3068960"/>
            <a:ext cx="553998" cy="129614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2012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rok</a:t>
            </a:r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41138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B13B610-1CA6-478F-ABB9-61A3D6553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8B13B610-1CA6-478F-ABB9-61A3D6553E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966C4A-1C87-4BF0-AD6C-4420A682D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B6966C4A-1C87-4BF0-AD6C-4420A682D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F27F110-8389-4DED-A0BD-F977B37B0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dgm id="{AF27F110-8389-4DED-A0BD-F977B37B0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1B2373-6172-48DB-96D6-0D05921774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dgm id="{C51B2373-6172-48DB-96D6-0D05921774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5B2D70E-1515-41DC-B4AE-CADC20BF6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B5B2D70E-1515-41DC-B4AE-CADC20BF6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65EE77D-E7F6-4E83-814B-118FEFCB3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graphicEl>
                                              <a:dgm id="{765EE77D-E7F6-4E83-814B-118FEFCB3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FF0C238-ECB9-41D8-8C60-13C3728D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graphicEl>
                                              <a:dgm id="{EFF0C238-ECB9-41D8-8C60-13C3728D63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DC667C0-443C-4F12-87C8-573B7D493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graphicEl>
                                              <a:dgm id="{2DC667C0-443C-4F12-87C8-573B7D493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04E20B8-EB6A-4E71-B9EA-7838D3C171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>
                                            <p:graphicEl>
                                              <a:dgm id="{404E20B8-EB6A-4E71-B9EA-7838D3C171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21B9DEC-67A5-4995-AE50-B9704B696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>
                                            <p:graphicEl>
                                              <a:dgm id="{221B9DEC-67A5-4995-AE50-B9704B696D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3FE1786-E930-4027-9782-A96AF9B28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>
                                            <p:graphicEl>
                                              <a:dgm id="{B3FE1786-E930-4027-9782-A96AF9B28A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52E7E77-836E-4E51-9C13-871C255D0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>
                                            <p:graphicEl>
                                              <a:dgm id="{252E7E77-836E-4E51-9C13-871C255D00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7756DEA-4105-4B57-997E-71BA166BB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>
                                            <p:graphicEl>
                                              <a:dgm id="{87756DEA-4105-4B57-997E-71BA166BB0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DC2F2EF-84E6-4DF2-A98C-66DEB2558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>
                                            <p:graphicEl>
                                              <a:dgm id="{BDC2F2EF-84E6-4DF2-A98C-66DEB2558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B33F9F1-5846-4D40-A6B1-7A942C0C0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">
                                            <p:graphicEl>
                                              <a:dgm id="{7B33F9F1-5846-4D40-A6B1-7A942C0C01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Graphic spid="12" grpId="0">
        <p:bldSub>
          <a:bldDgm bld="one"/>
        </p:bldSub>
      </p:bldGraphic>
      <p:bldGraphic spid="13" grpId="0">
        <p:bldSub>
          <a:bldDgm bld="one"/>
        </p:bldSub>
      </p:bldGraphic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80120"/>
          </a:xfrm>
        </p:spPr>
        <p:txBody>
          <a:bodyPr>
            <a:noAutofit/>
          </a:bodyPr>
          <a:lstStyle/>
          <a:p>
            <a:r>
              <a:rPr lang="pl-PL" dirty="0"/>
              <a:t>Wydatki majątkowe powiatów </a:t>
            </a:r>
            <a:r>
              <a:rPr lang="pl-PL" dirty="0" smtClean="0"/>
              <a:t>w latach 1999 – 2011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1262" y="1259333"/>
            <a:ext cx="5981476" cy="49779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58933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79512" y="1700212"/>
          <a:ext cx="8784976" cy="4537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80120"/>
          </a:xfrm>
        </p:spPr>
        <p:txBody>
          <a:bodyPr>
            <a:noAutofit/>
          </a:bodyPr>
          <a:lstStyle/>
          <a:p>
            <a:r>
              <a:rPr lang="pl-PL" dirty="0"/>
              <a:t>Wydatki majątkowe powiatów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latach 1999 – 2011 w mld zł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224136"/>
          </a:xfrm>
        </p:spPr>
        <p:txBody>
          <a:bodyPr/>
          <a:lstStyle/>
          <a:p>
            <a:r>
              <a:rPr lang="pl-PL" sz="3600" dirty="0" smtClean="0"/>
              <a:t>POWIATY W POLSKIEJ HISTORII</a:t>
            </a:r>
            <a:endParaRPr lang="pl-PL" sz="3600" dirty="0"/>
          </a:p>
        </p:txBody>
      </p:sp>
      <p:pic>
        <p:nvPicPr>
          <p:cNvPr id="7" name="Picture 2" descr="C:\Users\HP\Desktop\Moje archiwum od 2007\strzyzowski.pl\historia powiatu\Obwieszczenie austriackiego Ministerstwa Spraw Wewnętrznych z 1896 r. o utworzeniu Starostwa w Strzyżowie (zbiory Archiwum Państwowego w Rzeszowi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340768"/>
            <a:ext cx="4826161" cy="4669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C:\Users\HP\Desktop\herb Galic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2016224" cy="2388149"/>
          </a:xfrm>
          <a:prstGeom prst="rect">
            <a:avLst/>
          </a:prstGeom>
          <a:noFill/>
        </p:spPr>
      </p:pic>
      <p:pic>
        <p:nvPicPr>
          <p:cNvPr id="9" name="Picture 5" descr="C:\Users\HP\Desktop\Galicja i Lodomer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789040"/>
            <a:ext cx="1440160" cy="2391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224136"/>
          </a:xfrm>
        </p:spPr>
        <p:txBody>
          <a:bodyPr>
            <a:normAutofit/>
          </a:bodyPr>
          <a:lstStyle/>
          <a:p>
            <a:r>
              <a:rPr lang="pl-PL" b="1" dirty="0" smtClean="0"/>
              <a:t>Drogi publiczne w Polsce</a:t>
            </a:r>
            <a:endParaRPr lang="pl-PL" b="1" dirty="0"/>
          </a:p>
        </p:txBody>
      </p:sp>
      <p:sp>
        <p:nvSpPr>
          <p:cNvPr id="4" name="Prostokąt 3"/>
          <p:cNvSpPr/>
          <p:nvPr/>
        </p:nvSpPr>
        <p:spPr>
          <a:xfrm>
            <a:off x="3203848" y="1556792"/>
            <a:ext cx="2736304" cy="7920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</a:t>
            </a:r>
            <a:r>
              <a:rPr lang="pl-PL" dirty="0" smtClean="0"/>
              <a:t> nawierzchni twardej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084168" y="1556792"/>
            <a:ext cx="2736304" cy="792088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o nawierzchni gruntowej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3203848" y="2492896"/>
            <a:ext cx="27363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116 825 km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6084168" y="2492896"/>
            <a:ext cx="27363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120 419 km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323528" y="2492896"/>
            <a:ext cx="2736304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gminne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3203848" y="3212976"/>
            <a:ext cx="27363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116 364 km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6084168" y="3212976"/>
            <a:ext cx="27363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11 379 km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323528" y="3212976"/>
            <a:ext cx="2736304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powiatowe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3203848" y="3933056"/>
            <a:ext cx="27363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28 413 km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6084168" y="3933056"/>
            <a:ext cx="27363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b.d.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323528" y="3933056"/>
            <a:ext cx="2736304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wojewódzkie</a:t>
            </a:r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3203848" y="4653136"/>
            <a:ext cx="27363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18 799 km</a:t>
            </a:r>
            <a:endParaRPr lang="pl-PL" dirty="0"/>
          </a:p>
        </p:txBody>
      </p:sp>
      <p:sp>
        <p:nvSpPr>
          <p:cNvPr id="17" name="Prostokąt 16"/>
          <p:cNvSpPr/>
          <p:nvPr/>
        </p:nvSpPr>
        <p:spPr>
          <a:xfrm>
            <a:off x="6084168" y="4653136"/>
            <a:ext cx="2736304" cy="5760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b.d.</a:t>
            </a:r>
            <a:endParaRPr lang="pl-PL" dirty="0"/>
          </a:p>
        </p:txBody>
      </p:sp>
      <p:sp>
        <p:nvSpPr>
          <p:cNvPr id="18" name="Prostokąt 17"/>
          <p:cNvSpPr/>
          <p:nvPr/>
        </p:nvSpPr>
        <p:spPr>
          <a:xfrm>
            <a:off x="323528" y="4653136"/>
            <a:ext cx="2736304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krajowe</a:t>
            </a:r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3203848" y="5373216"/>
            <a:ext cx="2736304" cy="576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280 401 km</a:t>
            </a:r>
            <a:endParaRPr lang="pl-PL" b="1" dirty="0"/>
          </a:p>
        </p:txBody>
      </p:sp>
      <p:sp>
        <p:nvSpPr>
          <p:cNvPr id="20" name="Prostokąt 19"/>
          <p:cNvSpPr/>
          <p:nvPr/>
        </p:nvSpPr>
        <p:spPr>
          <a:xfrm>
            <a:off x="6084168" y="5373216"/>
            <a:ext cx="2736304" cy="576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131 798 km</a:t>
            </a:r>
            <a:endParaRPr lang="pl-PL" b="1" dirty="0"/>
          </a:p>
        </p:txBody>
      </p:sp>
      <p:sp>
        <p:nvSpPr>
          <p:cNvPr id="21" name="Prostokąt 20"/>
          <p:cNvSpPr/>
          <p:nvPr/>
        </p:nvSpPr>
        <p:spPr>
          <a:xfrm>
            <a:off x="323528" y="5373216"/>
            <a:ext cx="2736304" cy="5760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ogółem</a:t>
            </a:r>
            <a:endParaRPr lang="pl-PL" b="1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7584705" y="6021288"/>
            <a:ext cx="1557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 smtClean="0">
                <a:solidFill>
                  <a:schemeClr val="bg1">
                    <a:lumMod val="50000"/>
                  </a:schemeClr>
                </a:solidFill>
              </a:rPr>
              <a:t>Źródło: BDL GUS</a:t>
            </a:r>
            <a:endParaRPr lang="pl-PL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2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24136"/>
          </a:xfrm>
        </p:spPr>
        <p:txBody>
          <a:bodyPr>
            <a:normAutofit/>
          </a:bodyPr>
          <a:lstStyle/>
          <a:p>
            <a:r>
              <a:rPr lang="pl-PL" b="1" dirty="0" smtClean="0"/>
              <a:t>Dysproporcje w finasowaniu dróg w Polsce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251520" y="5013175"/>
            <a:ext cx="8640960" cy="11614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Dysproporcje w poziomie finansowania dróg poszczególnych </a:t>
            </a:r>
            <a:r>
              <a:rPr lang="pl-PL" dirty="0" smtClean="0"/>
              <a:t>kategorii nie wynikają</a:t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„różnej” aktywności, czy sprawności ich zarządców, lecz są konsekwencją ustaw określających źródła i warunki kształtowania dochodów samorządów.</a:t>
            </a:r>
          </a:p>
        </p:txBody>
      </p:sp>
      <p:graphicFrame>
        <p:nvGraphicFramePr>
          <p:cNvPr id="5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48940227"/>
              </p:ext>
            </p:extLst>
          </p:nvPr>
        </p:nvGraphicFramePr>
        <p:xfrm>
          <a:off x="914400" y="1136650"/>
          <a:ext cx="7380288" cy="3868738"/>
        </p:xfrm>
        <a:graphic>
          <a:graphicData uri="http://schemas.openxmlformats.org/presentationml/2006/ole">
            <p:oleObj spid="_x0000_s1026" name="Wykres" r:id="rId3" imgW="8267689" imgH="4333770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0041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576064"/>
          </a:xfrm>
        </p:spPr>
        <p:txBody>
          <a:bodyPr>
            <a:noAutofit/>
          </a:bodyPr>
          <a:lstStyle/>
          <a:p>
            <a:r>
              <a:rPr lang="pl-PL" sz="2600" dirty="0" smtClean="0"/>
              <a:t>15 dobrych lat dla powiatów</a:t>
            </a:r>
            <a:endParaRPr lang="pl-PL" sz="2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4857403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Samorząd powiatowy stał się integralną częścią ustroju politycznego współczesnej Polski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0" indent="0">
              <a:buNone/>
            </a:pPr>
            <a:endParaRPr lang="pl-PL" sz="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>
                <a:solidFill>
                  <a:srgbClr val="C00000"/>
                </a:solidFill>
              </a:rPr>
              <a:t>Miniony czas pokazał, że powiaty nie zawiodły pokładanych w nich </a:t>
            </a:r>
            <a:r>
              <a:rPr lang="pl-PL" sz="2000" dirty="0" smtClean="0">
                <a:solidFill>
                  <a:srgbClr val="C00000"/>
                </a:solidFill>
              </a:rPr>
              <a:t>nadziei, mimo </a:t>
            </a:r>
            <a:r>
              <a:rPr lang="pl-PL" sz="2000" dirty="0">
                <a:solidFill>
                  <a:srgbClr val="C00000"/>
                </a:solidFill>
              </a:rPr>
              <a:t>że przyszło im działać  w niezwykle trudnych realiach finansowych</a:t>
            </a:r>
            <a:r>
              <a:rPr lang="pl-PL" sz="2000" dirty="0" smtClean="0">
                <a:solidFill>
                  <a:srgbClr val="C00000"/>
                </a:solidFill>
              </a:rPr>
              <a:t>;</a:t>
            </a:r>
          </a:p>
          <a:p>
            <a:pPr marL="0" indent="0">
              <a:buNone/>
            </a:pPr>
            <a:endParaRPr lang="pl-PL" sz="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Utworzenie powiatów wyzwoliło ogromny potencjał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tkwiący</a:t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w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społecznościach lokalnych oraz pozwoliło na zrealizowanie wielu przedsięwzięć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inwestycyjnych na poziomie lokalnym zaniedbywanych wcześniej przez wiele dziesięcioleci;</a:t>
            </a:r>
          </a:p>
          <a:p>
            <a:pPr marL="0" indent="0">
              <a:buNone/>
            </a:pPr>
            <a:endParaRPr lang="pl-PL" sz="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>
                <a:solidFill>
                  <a:srgbClr val="C00000"/>
                </a:solidFill>
              </a:rPr>
              <a:t>Obecnie potrzebna jest odwaga </a:t>
            </a:r>
            <a:r>
              <a:rPr lang="pl-PL" sz="2000" dirty="0" smtClean="0">
                <a:solidFill>
                  <a:srgbClr val="C00000"/>
                </a:solidFill>
              </a:rPr>
              <a:t>i ponowna życzliwość środowisk politycznych i rządowych w Polsce, potrzebne są ponownie kompleksowe rozwiązania wzmacniające </a:t>
            </a:r>
            <a:r>
              <a:rPr lang="pl-PL" sz="2000" dirty="0">
                <a:solidFill>
                  <a:srgbClr val="C00000"/>
                </a:solidFill>
              </a:rPr>
              <a:t>ustrój samorządów terytorialnych w </a:t>
            </a:r>
            <a:r>
              <a:rPr lang="pl-PL" sz="2000" dirty="0" smtClean="0">
                <a:solidFill>
                  <a:srgbClr val="C00000"/>
                </a:solidFill>
              </a:rPr>
              <a:t>Polsce, w tym szczególnie wzmacniających ich potencjał finansowy</a:t>
            </a:r>
            <a:endParaRPr lang="pl-PL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98827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1886492180"/>
              </p:ext>
            </p:extLst>
          </p:nvPr>
        </p:nvGraphicFramePr>
        <p:xfrm>
          <a:off x="179512" y="476672"/>
          <a:ext cx="87129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264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Segoe UI Light" pitchFamily="34" charset="0"/>
              </a:rPr>
              <a:t>WBREW KONSTYTUCJI</a:t>
            </a:r>
            <a:endParaRPr lang="pl-PL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9424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720080"/>
          </a:xfrm>
        </p:spPr>
        <p:txBody>
          <a:bodyPr>
            <a:noAutofit/>
          </a:bodyPr>
          <a:lstStyle/>
          <a:p>
            <a:r>
              <a:rPr lang="pl-PL" sz="2600" dirty="0"/>
              <a:t>Dochody własne powiatów do dochodów </a:t>
            </a:r>
            <a:r>
              <a:rPr lang="pl-PL" sz="2600" dirty="0" smtClean="0"/>
              <a:t>ogółem,</a:t>
            </a:r>
            <a:br>
              <a:rPr lang="pl-PL" sz="2600" dirty="0" smtClean="0"/>
            </a:br>
            <a:r>
              <a:rPr lang="pl-PL" sz="2600" dirty="0" smtClean="0"/>
              <a:t>w </a:t>
            </a:r>
            <a:r>
              <a:rPr lang="pl-PL" sz="2600" dirty="0"/>
              <a:t>latach 2009 – 2011</a:t>
            </a:r>
          </a:p>
        </p:txBody>
      </p:sp>
      <p:sp>
        <p:nvSpPr>
          <p:cNvPr id="5" name="Prostokąt 4"/>
          <p:cNvSpPr/>
          <p:nvPr/>
        </p:nvSpPr>
        <p:spPr>
          <a:xfrm>
            <a:off x="4935797" y="6113749"/>
            <a:ext cx="4208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i="1" dirty="0"/>
              <a:t>Źródło: opracowanie </a:t>
            </a:r>
            <a:r>
              <a:rPr lang="pl-PL" sz="1400" i="1" dirty="0" smtClean="0"/>
              <a:t>własne na podstawie danych z MF</a:t>
            </a:r>
            <a:endParaRPr lang="pl-PL" sz="1400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1620" y="1347609"/>
            <a:ext cx="6840760" cy="4773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41200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36104"/>
          </a:xfrm>
        </p:spPr>
        <p:txBody>
          <a:bodyPr/>
          <a:lstStyle/>
          <a:p>
            <a:r>
              <a:rPr lang="pl-PL" sz="4400" dirty="0" smtClean="0">
                <a:latin typeface="Segoe UI Light" pitchFamily="34" charset="0"/>
              </a:rPr>
              <a:t>DOCHODY POWIATÓW</a:t>
            </a:r>
            <a:endParaRPr lang="pl-PL" sz="4400" dirty="0">
              <a:latin typeface="Segoe UI Ligh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7" y="1268760"/>
            <a:ext cx="905541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Łącznik prostoliniowy 3"/>
          <p:cNvCxnSpPr/>
          <p:nvPr/>
        </p:nvCxnSpPr>
        <p:spPr>
          <a:xfrm>
            <a:off x="2627784" y="2564904"/>
            <a:ext cx="0" cy="1872208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6"/>
          <p:cNvCxnSpPr/>
          <p:nvPr/>
        </p:nvCxnSpPr>
        <p:spPr>
          <a:xfrm>
            <a:off x="3896115" y="3501008"/>
            <a:ext cx="0" cy="972108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>
            <a:off x="8316416" y="2971455"/>
            <a:ext cx="0" cy="1465657"/>
          </a:xfrm>
          <a:prstGeom prst="line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52042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648072"/>
          </a:xfrm>
        </p:spPr>
        <p:txBody>
          <a:bodyPr>
            <a:noAutofit/>
          </a:bodyPr>
          <a:lstStyle/>
          <a:p>
            <a:r>
              <a:rPr lang="pl-PL" sz="2600" dirty="0"/>
              <a:t>Wynik finansowy oraz bieżący </a:t>
            </a:r>
            <a:r>
              <a:rPr lang="pl-PL" sz="2600" dirty="0" smtClean="0"/>
              <a:t>powiatów</a:t>
            </a:r>
            <a:br>
              <a:rPr lang="pl-PL" sz="2600" dirty="0" smtClean="0"/>
            </a:br>
            <a:r>
              <a:rPr lang="pl-PL" sz="2600" dirty="0" smtClean="0"/>
              <a:t>per </a:t>
            </a:r>
            <a:r>
              <a:rPr lang="pl-PL" sz="2600" dirty="0"/>
              <a:t>capita w latach 2009 – </a:t>
            </a:r>
            <a:r>
              <a:rPr lang="pl-PL" sz="2600" dirty="0" smtClean="0"/>
              <a:t>2011 (w zł)</a:t>
            </a:r>
            <a:endParaRPr lang="pl-PL" sz="26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96752"/>
            <a:ext cx="8178616" cy="4915871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935797" y="6113749"/>
            <a:ext cx="4208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i="1" dirty="0"/>
              <a:t>Źródło: opracowanie </a:t>
            </a:r>
            <a:r>
              <a:rPr lang="pl-PL" sz="1400" i="1" dirty="0" smtClean="0"/>
              <a:t>własne na podstawie danych z MF</a:t>
            </a:r>
            <a:endParaRPr lang="pl-PL" sz="1400" i="1" dirty="0"/>
          </a:p>
        </p:txBody>
      </p:sp>
    </p:spTree>
    <p:extLst>
      <p:ext uri="{BB962C8B-B14F-4D97-AF65-F5344CB8AC3E}">
        <p14:creationId xmlns="" xmlns:p14="http://schemas.microsoft.com/office/powerpoint/2010/main" val="2673555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224136"/>
          </a:xfrm>
        </p:spPr>
        <p:txBody>
          <a:bodyPr/>
          <a:lstStyle/>
          <a:p>
            <a:r>
              <a:rPr lang="pl-PL" sz="3600" dirty="0" smtClean="0"/>
              <a:t>POWIATY W POLSKIEJ HISTORII</a:t>
            </a:r>
            <a:endParaRPr lang="pl-PL" sz="3600" dirty="0"/>
          </a:p>
        </p:txBody>
      </p:sp>
      <p:pic>
        <p:nvPicPr>
          <p:cNvPr id="5" name="Picture 2" descr="C:\Users\HP\Desktop\godło II Rzeczypospolit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3024336" cy="3795542"/>
          </a:xfrm>
          <a:prstGeom prst="rect">
            <a:avLst/>
          </a:prstGeom>
          <a:noFill/>
        </p:spPr>
      </p:pic>
      <p:pic>
        <p:nvPicPr>
          <p:cNvPr id="6" name="Picture 2" descr="C:\Users\HP\Desktop\Józef Piłsud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3" y="1700808"/>
            <a:ext cx="4763791" cy="358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576064"/>
          </a:xfrm>
        </p:spPr>
        <p:txBody>
          <a:bodyPr>
            <a:noAutofit/>
          </a:bodyPr>
          <a:lstStyle/>
          <a:p>
            <a:r>
              <a:rPr lang="pl-PL" sz="2600" dirty="0"/>
              <a:t>Średnia wartość zadłużenia per capita, w poszczególnych kategoriach powiatów, w latach 2009-2011 (w zł/mieszkańca)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592" y="1249433"/>
            <a:ext cx="8058815" cy="484386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935797" y="6113749"/>
            <a:ext cx="4208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i="1" dirty="0"/>
              <a:t>Źródło: opracowanie </a:t>
            </a:r>
            <a:r>
              <a:rPr lang="pl-PL" sz="1400" i="1" dirty="0" smtClean="0"/>
              <a:t>własne na podstawie danych z MF</a:t>
            </a:r>
            <a:endParaRPr lang="pl-PL" sz="1400" i="1" dirty="0"/>
          </a:p>
        </p:txBody>
      </p:sp>
    </p:spTree>
    <p:extLst>
      <p:ext uri="{BB962C8B-B14F-4D97-AF65-F5344CB8AC3E}">
        <p14:creationId xmlns="" xmlns:p14="http://schemas.microsoft.com/office/powerpoint/2010/main" val="30738305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Starosta\Desktop\anatomia polskiego długu publiczne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268469" cy="533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POPRAWA FINANSÓW SAMORZĄDÓW, W TYM SAMORZĄDÓW POWIATOWYCH NAJPILNIEJSZYM ZADANIEM</a:t>
            </a:r>
            <a:endParaRPr lang="pl-PL" dirty="0"/>
          </a:p>
        </p:txBody>
      </p:sp>
      <p:pic>
        <p:nvPicPr>
          <p:cNvPr id="4" name="Symbol zastępczy obraz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78" r="5778"/>
          <a:stretch>
            <a:fillRect/>
          </a:stretch>
        </p:blipFill>
        <p:spPr>
          <a:xfrm>
            <a:off x="1655676" y="1790818"/>
            <a:ext cx="5832648" cy="4374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POWIATY NA ROZDROŻU</a:t>
            </a:r>
            <a:endParaRPr lang="pl-PL" dirty="0"/>
          </a:p>
        </p:txBody>
      </p:sp>
      <p:pic>
        <p:nvPicPr>
          <p:cNvPr id="4" name="Symbol zastępczy obraz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r="5556"/>
          <a:stretch>
            <a:fillRect/>
          </a:stretch>
        </p:blipFill>
        <p:spPr>
          <a:xfrm>
            <a:off x="1475656" y="1514148"/>
            <a:ext cx="6192688" cy="4644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73149"/>
            <a:ext cx="2304256" cy="153617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576064"/>
          </a:xfrm>
        </p:spPr>
        <p:txBody>
          <a:bodyPr>
            <a:noAutofit/>
          </a:bodyPr>
          <a:lstStyle/>
          <a:p>
            <a:r>
              <a:rPr lang="pl-PL" sz="2600" dirty="0" smtClean="0"/>
              <a:t>Dochody powiatów do poprawki</a:t>
            </a:r>
            <a:endParaRPr lang="pl-PL" sz="2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4857403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Kwestią strategiczną dla przyszłości powiatów jest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opracowanie</a:t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wdrożenie nowych rozwiązań kształtujących ich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dochody,</a:t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na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poziomie adekwatnym do zakresu realizowanych zadań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0" indent="0">
              <a:buNone/>
            </a:pPr>
            <a:endParaRPr lang="pl-PL" sz="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>
                <a:solidFill>
                  <a:srgbClr val="C00000"/>
                </a:solidFill>
              </a:rPr>
              <a:t>Kształtując nowy model dochodów powiatowych należy wyposażyć je między innymi w realne dochody własne, co będzie wypełnieniem konstytucyjnego wymogu nierealizowanego obecnie w najmniejszym nawet zakresie (powiaty nie posiadają władztwa podatkowego</a:t>
            </a:r>
            <a:r>
              <a:rPr lang="pl-PL" sz="2000" dirty="0" smtClean="0">
                <a:solidFill>
                  <a:srgbClr val="C00000"/>
                </a:solidFill>
              </a:rPr>
              <a:t>);</a:t>
            </a:r>
          </a:p>
          <a:p>
            <a:pPr marL="0" indent="0">
              <a:buNone/>
            </a:pPr>
            <a:endParaRPr lang="pl-PL" sz="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W kontekście budowania rozwiązań dotyczących  dochodów powiatów (także innych samorządów) należy  rozważyć kwestię kategoryzacji  </a:t>
            </a:r>
            <a:r>
              <a:rPr lang="pl-PL" sz="2000" dirty="0" err="1">
                <a:solidFill>
                  <a:schemeClr val="tx2">
                    <a:lumMod val="75000"/>
                  </a:schemeClr>
                </a:solidFill>
              </a:rPr>
              <a:t>jst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0" indent="0">
              <a:buNone/>
            </a:pPr>
            <a:endParaRPr lang="pl-PL" sz="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>
                <a:solidFill>
                  <a:srgbClr val="C00000"/>
                </a:solidFill>
              </a:rPr>
              <a:t>Konieczne jest też odstąpienie od obecnych wskaźników zadłużenia powiatów (art. 243 </a:t>
            </a:r>
            <a:r>
              <a:rPr lang="pl-PL" sz="2000" dirty="0" err="1">
                <a:solidFill>
                  <a:srgbClr val="C00000"/>
                </a:solidFill>
              </a:rPr>
              <a:t>uofp</a:t>
            </a:r>
            <a:r>
              <a:rPr lang="pl-PL" sz="2000" dirty="0" smtClean="0">
                <a:solidFill>
                  <a:srgbClr val="C00000"/>
                </a:solidFill>
              </a:rPr>
              <a:t>).</a:t>
            </a:r>
            <a:endParaRPr lang="pl-PL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61802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224136"/>
          </a:xfrm>
        </p:spPr>
        <p:txBody>
          <a:bodyPr/>
          <a:lstStyle/>
          <a:p>
            <a:r>
              <a:rPr lang="pl-PL" sz="3600" dirty="0" smtClean="0"/>
              <a:t>POWIATY W POLSKIEJ HISTORII</a:t>
            </a:r>
            <a:endParaRPr lang="pl-PL" sz="3600" dirty="0"/>
          </a:p>
        </p:txBody>
      </p:sp>
      <p:pic>
        <p:nvPicPr>
          <p:cNvPr id="5" name="Picture 2" descr="C:\Users\HP\Desktop\godło PR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3168352" cy="3752806"/>
          </a:xfrm>
          <a:prstGeom prst="rect">
            <a:avLst/>
          </a:prstGeom>
          <a:noFill/>
        </p:spPr>
      </p:pic>
      <p:pic>
        <p:nvPicPr>
          <p:cNvPr id="6" name="Picture 2" descr="C:\Users\HP\Desktop\PLAKAT PR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2952328" cy="4180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-612576" y="620688"/>
          <a:ext cx="108366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Łącznik prosty 5"/>
          <p:cNvCxnSpPr/>
          <p:nvPr/>
        </p:nvCxnSpPr>
        <p:spPr>
          <a:xfrm flipV="1">
            <a:off x="2915816" y="1628800"/>
            <a:ext cx="0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flipV="1">
            <a:off x="1187624" y="1628800"/>
            <a:ext cx="0" cy="3240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259632" y="155679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Perspektywa finansowa UE (2014-2020)</a:t>
            </a:r>
            <a:endParaRPr lang="pl-PL" sz="1600" dirty="0"/>
          </a:p>
        </p:txBody>
      </p:sp>
      <p:cxnSp>
        <p:nvCxnSpPr>
          <p:cNvPr id="11" name="Łącznik prosty 10"/>
          <p:cNvCxnSpPr/>
          <p:nvPr/>
        </p:nvCxnSpPr>
        <p:spPr>
          <a:xfrm flipV="1">
            <a:off x="4644008" y="1676906"/>
            <a:ext cx="0" cy="571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960934" y="1556792"/>
            <a:ext cx="1683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Perspektywa finansowa UE</a:t>
            </a:r>
          </a:p>
          <a:p>
            <a:pPr algn="ctr"/>
            <a:r>
              <a:rPr lang="pl-PL" sz="1600" dirty="0" smtClean="0"/>
              <a:t>(2020-2027)</a:t>
            </a:r>
            <a:endParaRPr lang="pl-PL" sz="16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224136"/>
          </a:xfrm>
        </p:spPr>
        <p:txBody>
          <a:bodyPr>
            <a:normAutofit/>
          </a:bodyPr>
          <a:lstStyle/>
          <a:p>
            <a:r>
              <a:rPr lang="pl-PL" b="1" dirty="0" smtClean="0"/>
              <a:t>NOWA PERSPEKTYWA FINANSOWA UE</a:t>
            </a:r>
            <a:endParaRPr lang="pl-PL" b="1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1720" y="6482970"/>
            <a:ext cx="5040560" cy="375030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4211960" y="3861048"/>
            <a:ext cx="4680520" cy="22322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Kluczowym jest wsparcie  projektów </a:t>
            </a:r>
            <a:r>
              <a:rPr lang="pl-PL" sz="2800" b="1" dirty="0" err="1" smtClean="0">
                <a:solidFill>
                  <a:srgbClr val="C00000"/>
                </a:solidFill>
              </a:rPr>
              <a:t>samorzadowych</a:t>
            </a:r>
            <a:r>
              <a:rPr lang="pl-PL" sz="2800" b="1" dirty="0" smtClean="0">
                <a:solidFill>
                  <a:srgbClr val="C00000"/>
                </a:solidFill>
              </a:rPr>
              <a:t> środkami z budżetów krajowych: budżetu państwa, </a:t>
            </a:r>
            <a:r>
              <a:rPr lang="pl-PL" sz="2800" b="1" dirty="0" err="1" smtClean="0">
                <a:solidFill>
                  <a:srgbClr val="C00000"/>
                </a:solidFill>
              </a:rPr>
              <a:t>NFOŚiGW</a:t>
            </a:r>
            <a:r>
              <a:rPr lang="pl-PL" sz="2800" b="1" dirty="0" smtClean="0">
                <a:solidFill>
                  <a:srgbClr val="C00000"/>
                </a:solidFill>
              </a:rPr>
              <a:t> i in.  !!!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51520" y="2204864"/>
            <a:ext cx="39604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/>
              <a:t>Uruchomienie</a:t>
            </a:r>
          </a:p>
          <a:p>
            <a:pPr algn="ctr"/>
            <a:r>
              <a:rPr lang="pl-PL" sz="2800" b="1" dirty="0" smtClean="0">
                <a:solidFill>
                  <a:srgbClr val="FF0000"/>
                </a:solidFill>
              </a:rPr>
              <a:t>Funduszu Modernizacji Dróg Powiatowych,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który wspierał będzie proces </a:t>
            </a:r>
            <a:r>
              <a:rPr lang="pl-PL" dirty="0"/>
              <a:t>modernizacji sieci </a:t>
            </a:r>
            <a:r>
              <a:rPr lang="pl-PL" dirty="0" smtClean="0"/>
              <a:t>drogowej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50851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Uruchomienie tego Funduszu powinno się odbyć w oparciu o regulacje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zapisane w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znowelizowanej ustawie o zmianie ustawy o autostradach </a:t>
            </a:r>
            <a:r>
              <a:rPr lang="pl-PL" sz="2400" b="1" dirty="0" err="1" smtClean="0">
                <a:solidFill>
                  <a:schemeClr val="tx2">
                    <a:lumMod val="75000"/>
                  </a:schemeClr>
                </a:solidFill>
              </a:rPr>
              <a:t>płatnychoraz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o Krajowym Funduszu </a:t>
            </a:r>
            <a:r>
              <a:rPr lang="pl-PL" sz="2400" b="1" dirty="0" smtClean="0">
                <a:solidFill>
                  <a:schemeClr val="tx2">
                    <a:lumMod val="75000"/>
                  </a:schemeClr>
                </a:solidFill>
              </a:rPr>
              <a:t>Drogowym</a:t>
            </a:r>
            <a:endParaRPr lang="pl-PL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2" descr="C:\Users\user\Desktop\fotki\droga_do_sukce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390" y="1412776"/>
            <a:ext cx="4932610" cy="32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008112"/>
          </a:xfrm>
        </p:spPr>
        <p:txBody>
          <a:bodyPr/>
          <a:lstStyle/>
          <a:p>
            <a:r>
              <a:rPr lang="pl-PL" b="1" dirty="0" smtClean="0"/>
              <a:t>Propozycja Związku Powiatów Polskich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38688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120"/>
          </a:xfrm>
        </p:spPr>
        <p:txBody>
          <a:bodyPr>
            <a:noAutofit/>
          </a:bodyPr>
          <a:lstStyle/>
          <a:p>
            <a:r>
              <a:rPr lang="pl-PL" sz="2600" dirty="0" smtClean="0"/>
              <a:t>SAMORZĄD POWIATOWY – OD PRZESZŁOŚCI DO PRZYSZŁOŚCI</a:t>
            </a:r>
            <a:endParaRPr lang="pl-PL" sz="2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1052736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>
                <a:solidFill>
                  <a:schemeClr val="tx2">
                    <a:lumMod val="75000"/>
                  </a:schemeClr>
                </a:solidFill>
              </a:rPr>
              <a:t>Wczoraj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: 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Powiaty są nieodłącznie związane z historią administracji w Polsce. Tym samym reforma ustrojowa Państwa w 1998 r. i przywrócenie powiatów jako administracji samorządowej było nowoczesnym dopełnieniem budowy III Rzeczypospolitej. </a:t>
            </a:r>
          </a:p>
          <a:p>
            <a:pPr algn="just"/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pl-PL" sz="2000" b="1" dirty="0">
                <a:solidFill>
                  <a:srgbClr val="C00000"/>
                </a:solidFill>
              </a:rPr>
              <a:t>Dziś:  </a:t>
            </a:r>
            <a:r>
              <a:rPr lang="pl-PL" sz="2000" dirty="0" smtClean="0">
                <a:solidFill>
                  <a:srgbClr val="C00000"/>
                </a:solidFill>
              </a:rPr>
              <a:t>Samorządom powoli kończą się możliwości finansowania projektów rozwojowych, czemu sprzyjają nakładane nowe zadania a także ograniczenia wprowadzone w ustawach finansowych, z administracji powiatowej po 1998 r. wyłączono niektóre </a:t>
            </a:r>
            <a:r>
              <a:rPr lang="pl-PL" sz="2000" dirty="0">
                <a:solidFill>
                  <a:srgbClr val="C00000"/>
                </a:solidFill>
              </a:rPr>
              <a:t>służby, inspekcje i </a:t>
            </a:r>
            <a:r>
              <a:rPr lang="pl-PL" sz="2000" dirty="0" smtClean="0">
                <a:solidFill>
                  <a:srgbClr val="C00000"/>
                </a:solidFill>
              </a:rPr>
              <a:t>straże, co jakiś czas ponawiane są próby likwidacji innych państwowych instytucji o </a:t>
            </a:r>
            <a:r>
              <a:rPr lang="pl-PL" sz="2000" dirty="0">
                <a:solidFill>
                  <a:srgbClr val="C00000"/>
                </a:solidFill>
              </a:rPr>
              <a:t>zasięgu </a:t>
            </a:r>
            <a:r>
              <a:rPr lang="pl-PL" sz="2000" dirty="0" smtClean="0">
                <a:solidFill>
                  <a:srgbClr val="C00000"/>
                </a:solidFill>
              </a:rPr>
              <a:t>lokalnym</a:t>
            </a:r>
          </a:p>
          <a:p>
            <a:pPr algn="just"/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pl-PL" sz="2000" b="1" dirty="0">
                <a:solidFill>
                  <a:schemeClr val="tx2">
                    <a:lumMod val="75000"/>
                  </a:schemeClr>
                </a:solidFill>
              </a:rPr>
              <a:t>Jutro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:  Konieczne jest wypracowanie docelowego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modelu funkcjonowania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samorządów terytorialnych w Polsce oraz konsekwentne jego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wprowadzanie.</a:t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Podstawą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tego modelu powinna być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historycznie ugruntowany w Polsce model oparty o administrację powiatową na poziomie lokalnym, jak również zapewnienie wspólnotom samorządowym środków publicznych adekwatnych do przekazanych zadań.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09888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95536" y="980728"/>
          <a:ext cx="8208912" cy="5324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576064"/>
          </a:xfrm>
        </p:spPr>
        <p:txBody>
          <a:bodyPr>
            <a:noAutofit/>
          </a:bodyPr>
          <a:lstStyle/>
          <a:p>
            <a:r>
              <a:rPr lang="pl-PL" dirty="0" smtClean="0"/>
              <a:t>Model współdziałania na poziomie lokalnym</a:t>
            </a:r>
            <a:endParaRPr lang="pl-PL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EC2BA1-94B6-4AD8-BB7F-FD29039E7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4DEC2BA1-94B6-4AD8-BB7F-FD29039E7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0243E0-6803-4D77-B25C-363865E79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190243E0-6803-4D77-B25C-363865E79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324A23-3187-4A10-BE44-FE94CCA31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FE324A23-3187-4A10-BE44-FE94CCA31B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CF5858-5AE6-4AC9-9291-9507F3343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D8CF5858-5AE6-4AC9-9291-9507F3343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AC648F-1E62-44AB-93AC-DE28FE4DE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DFAC648F-1E62-44AB-93AC-DE28FE4DE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A3DACA-5FA8-47F9-B55C-43C289677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12A3DACA-5FA8-47F9-B55C-43C289677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068D73-0F15-4437-A782-9209F8C36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graphicEl>
                                              <a:dgm id="{8C068D73-0F15-4437-A782-9209F8C36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33897D-0541-4DD4-9B4F-DACEC10CB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graphicEl>
                                              <a:dgm id="{D733897D-0541-4DD4-9B4F-DACEC10CBF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989409-A8FB-4088-B630-D1BDDD1E1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graphicEl>
                                              <a:dgm id="{F2989409-A8FB-4088-B630-D1BDDD1E1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42161A-B93F-4F3E-B4AB-B2C169E58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graphicEl>
                                              <a:dgm id="{DF42161A-B93F-4F3E-B4AB-B2C169E581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75CE2-53F2-4214-B7FE-18246EB4A7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graphicEl>
                                              <a:dgm id="{F1E75CE2-53F2-4214-B7FE-18246EB4A7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 rev="1"/>
        </p:bldSub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Dziękuję za uwagę</a:t>
            </a:r>
            <a:endParaRPr lang="pl-PL" dirty="0"/>
          </a:p>
        </p:txBody>
      </p:sp>
      <p:sp>
        <p:nvSpPr>
          <p:cNvPr id="5" name="Podtytuł 2"/>
          <p:cNvSpPr>
            <a:spLocks noGrp="1"/>
          </p:cNvSpPr>
          <p:nvPr>
            <p:ph type="subTitle" idx="1"/>
          </p:nvPr>
        </p:nvSpPr>
        <p:spPr>
          <a:xfrm>
            <a:off x="755576" y="2852936"/>
            <a:ext cx="5832648" cy="1296144"/>
          </a:xfrm>
        </p:spPr>
        <p:txBody>
          <a:bodyPr/>
          <a:lstStyle/>
          <a:p>
            <a:pPr algn="ctr"/>
            <a:r>
              <a:rPr lang="pl-PL" sz="3600" dirty="0" smtClean="0"/>
              <a:t>Robert Godek</a:t>
            </a:r>
            <a:br>
              <a:rPr lang="pl-PL" sz="3600" dirty="0" smtClean="0"/>
            </a:br>
            <a:r>
              <a:rPr lang="pl-PL" sz="3600" dirty="0" smtClean="0"/>
              <a:t>Wiceprezes Zarządu </a:t>
            </a:r>
          </a:p>
          <a:p>
            <a:pPr algn="ctr"/>
            <a:r>
              <a:rPr lang="pl-PL" sz="3600" dirty="0" smtClean="0"/>
              <a:t>Związek Powiatów Polskich</a:t>
            </a:r>
            <a:endParaRPr lang="pl-PL" sz="3600" dirty="0"/>
          </a:p>
        </p:txBody>
      </p:sp>
    </p:spTree>
    <p:extLst>
      <p:ext uri="{BB962C8B-B14F-4D97-AF65-F5344CB8AC3E}">
        <p14:creationId xmlns="" xmlns:p14="http://schemas.microsoft.com/office/powerpoint/2010/main" val="8658994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W samo połud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60"/>
            <a:ext cx="3251701" cy="4824536"/>
          </a:xfrm>
          <a:prstGeom prst="rect">
            <a:avLst/>
          </a:prstGeom>
          <a:noFill/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224136"/>
          </a:xfrm>
        </p:spPr>
        <p:txBody>
          <a:bodyPr/>
          <a:lstStyle/>
          <a:p>
            <a:r>
              <a:rPr lang="pl-PL" sz="3600" dirty="0" smtClean="0"/>
              <a:t>POWIATY W POLSKIEJ HISTORII</a:t>
            </a:r>
            <a:endParaRPr lang="pl-PL" sz="3600" dirty="0"/>
          </a:p>
        </p:txBody>
      </p:sp>
      <p:pic>
        <p:nvPicPr>
          <p:cNvPr id="6" name="Picture 2" descr="C:\Users\HP\Desktop\godło III rzeczypospolite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456384" cy="4184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 descr="http://g.infor.pl/p/_dane/skany/dzu/1998/103/652.0001.gif"/>
          <p:cNvPicPr>
            <a:picLocks noChangeAspect="1" noChangeArrowheads="1"/>
          </p:cNvPicPr>
          <p:nvPr/>
        </p:nvPicPr>
        <p:blipFill>
          <a:blip r:embed="rId2" cstate="print">
            <a:lum bright="-40000"/>
          </a:blip>
          <a:srcRect/>
          <a:stretch>
            <a:fillRect/>
          </a:stretch>
        </p:blipFill>
        <p:spPr bwMode="auto">
          <a:xfrm>
            <a:off x="1403648" y="1484784"/>
            <a:ext cx="3127767" cy="4422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8" descr="http://g.infor.pl/p/_dane/skany/dzu/1998/103/652.0022.gif"/>
          <p:cNvPicPr>
            <a:picLocks noChangeAspect="1" noChangeArrowheads="1"/>
          </p:cNvPicPr>
          <p:nvPr/>
        </p:nvPicPr>
        <p:blipFill>
          <a:blip r:embed="rId3" cstate="print">
            <a:lum bright="-40000"/>
          </a:blip>
          <a:srcRect/>
          <a:stretch>
            <a:fillRect/>
          </a:stretch>
        </p:blipFill>
        <p:spPr bwMode="auto">
          <a:xfrm>
            <a:off x="4860032" y="1484784"/>
            <a:ext cx="3127767" cy="4422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224136"/>
          </a:xfrm>
        </p:spPr>
        <p:txBody>
          <a:bodyPr/>
          <a:lstStyle/>
          <a:p>
            <a:r>
              <a:rPr lang="pl-PL" sz="3600" dirty="0" smtClean="0"/>
              <a:t>POWIATY W POLSKIEJ HISTORII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ZADANIA POWIATÓW W RÓŻNYCH OKRESACH HISTORYCZNYCH</a:t>
            </a:r>
            <a:endParaRPr lang="pl-PL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</p:nvPr>
        </p:nvGraphicFramePr>
        <p:xfrm>
          <a:off x="457200" y="1700213"/>
          <a:ext cx="8218488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576064"/>
          </a:xfrm>
        </p:spPr>
        <p:txBody>
          <a:bodyPr>
            <a:noAutofit/>
          </a:bodyPr>
          <a:lstStyle/>
          <a:p>
            <a:r>
              <a:rPr lang="pl-PL" sz="2600" dirty="0" smtClean="0"/>
              <a:t>Z historii reaktywowania powiatów w III Rzeczypospolitej</a:t>
            </a:r>
            <a:endParaRPr lang="pl-PL" sz="2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1993 rok </a:t>
            </a:r>
            <a:r>
              <a:rPr lang="pl-PL" sz="2000" dirty="0" smtClean="0">
                <a:solidFill>
                  <a:srgbClr val="C00000"/>
                </a:solidFill>
              </a:rPr>
              <a:t>– Pierwsza  nieudana próba utworzenia  powiatów;</a:t>
            </a: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1994 rok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– Rusza pilotaż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miast na prawach powiatu. 42 duże miasta przejmują od wojewodów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zadania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o charakterze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powiatowym;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1997 rok </a:t>
            </a:r>
            <a:r>
              <a:rPr lang="pl-PL" sz="2000" dirty="0" smtClean="0">
                <a:solidFill>
                  <a:srgbClr val="C00000"/>
                </a:solidFill>
              </a:rPr>
              <a:t>– Rozpoczyna działalność pilotażowy powiat na Sądecczyźnie,</a:t>
            </a:r>
            <a:br>
              <a:rPr lang="pl-PL" sz="2000" dirty="0" smtClean="0">
                <a:solidFill>
                  <a:srgbClr val="C00000"/>
                </a:solidFill>
              </a:rPr>
            </a:br>
            <a:r>
              <a:rPr lang="pl-PL" sz="2000" dirty="0" smtClean="0">
                <a:solidFill>
                  <a:srgbClr val="C00000"/>
                </a:solidFill>
              </a:rPr>
              <a:t>a następnie na obszarze przyszłych powiatów: polkowickiego</a:t>
            </a:r>
            <a:br>
              <a:rPr lang="pl-PL" sz="2000" dirty="0" smtClean="0">
                <a:solidFill>
                  <a:srgbClr val="C00000"/>
                </a:solidFill>
              </a:rPr>
            </a:br>
            <a:r>
              <a:rPr lang="pl-PL" sz="2000" dirty="0" smtClean="0">
                <a:solidFill>
                  <a:srgbClr val="C00000"/>
                </a:solidFill>
              </a:rPr>
              <a:t>i nakielskiego;</a:t>
            </a:r>
            <a:endParaRPr lang="pl-PL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1998 rok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– Reaktywowano 308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powiatów i 65 miast na prawach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powiatu;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rgbClr val="C00000"/>
                </a:solidFill>
              </a:rPr>
              <a:t>2002 rok </a:t>
            </a:r>
            <a:r>
              <a:rPr lang="pl-PL" sz="2000" dirty="0" smtClean="0">
                <a:solidFill>
                  <a:srgbClr val="C00000"/>
                </a:solidFill>
              </a:rPr>
              <a:t>- Utworzono </a:t>
            </a:r>
            <a:r>
              <a:rPr lang="pl-PL" sz="2000" dirty="0">
                <a:solidFill>
                  <a:srgbClr val="C00000"/>
                </a:solidFill>
              </a:rPr>
              <a:t>7 kolejnych powiatów: brzeziński, leski, sztumski, wschowski, gołdapski, węgorzewski, łobeski oraz zniesiono Powiat warszawski (nadając Warszawie status miasta na prawach powiatu</a:t>
            </a:r>
            <a:r>
              <a:rPr lang="pl-PL" sz="2000" dirty="0" smtClean="0">
                <a:solidFill>
                  <a:srgbClr val="C00000"/>
                </a:solidFill>
              </a:rPr>
              <a:t>);</a:t>
            </a:r>
            <a:endParaRPr lang="pl-PL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2003 rok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- Wałbrzych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zrezygnował ze statusu miasta na prawach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powiatu</a:t>
            </a:r>
            <a:b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został włączony do powiatu wałbrzyskiego. W roku 2013 miała miejsce kolejna zmiana dotycząca tego miasta, które na powrót uzyskało status miasta na prawach 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powiatu.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58824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ja_ZPP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P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RAPORT_prezentacja</Template>
  <TotalTime>757</TotalTime>
  <Words>2578</Words>
  <Application>Microsoft Office PowerPoint</Application>
  <PresentationFormat>Pokaz na ekranie (4:3)</PresentationFormat>
  <Paragraphs>359</Paragraphs>
  <Slides>54</Slides>
  <Notes>15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54</vt:i4>
      </vt:variant>
    </vt:vector>
  </HeadingPairs>
  <TitlesOfParts>
    <vt:vector size="57" baseType="lpstr">
      <vt:lpstr>Prezentacja_ZPP</vt:lpstr>
      <vt:lpstr>Picture</vt:lpstr>
      <vt:lpstr>Wykres</vt:lpstr>
      <vt:lpstr>Samorząd powiatowy:  od przeszłości do przyszłości –15 lat doświadczeń  </vt:lpstr>
      <vt:lpstr>POWIATY W POLSKIEJ HISTORII</vt:lpstr>
      <vt:lpstr>POWIATY W POLSKIEJ HISTORII</vt:lpstr>
      <vt:lpstr>POWIATY W POLSKIEJ HISTORII</vt:lpstr>
      <vt:lpstr>POWIATY W POLSKIEJ HISTORII</vt:lpstr>
      <vt:lpstr>POWIATY W POLSKIEJ HISTORII</vt:lpstr>
      <vt:lpstr>POWIATY W POLSKIEJ HISTORII</vt:lpstr>
      <vt:lpstr>ZADANIA POWIATÓW W RÓŻNYCH OKRESACH HISTORYCZNYCH</vt:lpstr>
      <vt:lpstr>Z historii reaktywowania powiatów w III Rzeczypospolitej</vt:lpstr>
      <vt:lpstr>Raport ZPP</vt:lpstr>
      <vt:lpstr>Kryteria wielkościowe utworzenia powiatów</vt:lpstr>
      <vt:lpstr>Powiatowa administracja zespolona</vt:lpstr>
      <vt:lpstr>Powiatowa administracja i jednostki organizacyjne powiatu</vt:lpstr>
      <vt:lpstr>Instytucje o zasięgu powiatowym</vt:lpstr>
      <vt:lpstr>POWIATOWA ADMINISTRACJA ZESPOLONA</vt:lpstr>
      <vt:lpstr>WSPÓLNOTA POWIATOWA</vt:lpstr>
      <vt:lpstr>POWIATOWA ADMINISTRACJA ZESPOLONA</vt:lpstr>
      <vt:lpstr>Slajd 18</vt:lpstr>
      <vt:lpstr>Slajd 19</vt:lpstr>
      <vt:lpstr>Slajd 20</vt:lpstr>
      <vt:lpstr>Slajd 21</vt:lpstr>
      <vt:lpstr>Dlaczego utworzono powiaty?</vt:lpstr>
      <vt:lpstr>Slajd 23</vt:lpstr>
      <vt:lpstr>Slajd 24</vt:lpstr>
      <vt:lpstr>Slajd 25</vt:lpstr>
      <vt:lpstr>Slajd 26</vt:lpstr>
      <vt:lpstr>PRZEKSZTAŁCENIA W OCHRONIE ZDROWIA</vt:lpstr>
      <vt:lpstr>Wydatki majątkowe powiatów w latach 1999 – 2011</vt:lpstr>
      <vt:lpstr>Wydatki majątkowe powiatów  w latach 1999 – 2011 w mld zł</vt:lpstr>
      <vt:lpstr>Drogi publiczne w Polsce</vt:lpstr>
      <vt:lpstr>Dysproporcje w finasowaniu dróg w Polsce</vt:lpstr>
      <vt:lpstr>Slajd 32</vt:lpstr>
      <vt:lpstr>Slajd 33</vt:lpstr>
      <vt:lpstr>Slajd 34</vt:lpstr>
      <vt:lpstr>15 dobrych lat dla powiatów</vt:lpstr>
      <vt:lpstr>WBREW KONSTYTUCJI</vt:lpstr>
      <vt:lpstr>Dochody własne powiatów do dochodów ogółem, w latach 2009 – 2011</vt:lpstr>
      <vt:lpstr>DOCHODY POWIATÓW</vt:lpstr>
      <vt:lpstr>Wynik finansowy oraz bieżący powiatów per capita w latach 2009 – 2011 (w zł)</vt:lpstr>
      <vt:lpstr>Średnia wartość zadłużenia per capita, w poszczególnych kategoriach powiatów, w latach 2009-2011 (w zł/mieszkańca)</vt:lpstr>
      <vt:lpstr>Slajd 41</vt:lpstr>
      <vt:lpstr>Slajd 42</vt:lpstr>
      <vt:lpstr>Slajd 43</vt:lpstr>
      <vt:lpstr>Slajd 44</vt:lpstr>
      <vt:lpstr>POPRAWA FINANSÓW SAMORZĄDÓW, W TYM SAMORZĄDÓW POWIATOWYCH NAJPILNIEJSZYM ZADANIEM</vt:lpstr>
      <vt:lpstr>POWIATY NA ROZDROŻU</vt:lpstr>
      <vt:lpstr>Dochody powiatów do poprawki</vt:lpstr>
      <vt:lpstr>Slajd 48</vt:lpstr>
      <vt:lpstr>Slajd 49</vt:lpstr>
      <vt:lpstr>NOWA PERSPEKTYWA FINANSOWA UE</vt:lpstr>
      <vt:lpstr>Propozycja Związku Powiatów Polskich</vt:lpstr>
      <vt:lpstr>SAMORZĄD POWIATOWY – OD PRZESZŁOŚCI DO PRZYSZŁOŚCI</vt:lpstr>
      <vt:lpstr>Model współdziałania na poziomie lokalnym</vt:lpstr>
      <vt:lpstr>Dziękuję za uwagę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Powiaty – wczoraj, dziś i jutro</dc:title>
  <dc:creator>user</dc:creator>
  <cp:lastModifiedBy>Starosta</cp:lastModifiedBy>
  <cp:revision>110</cp:revision>
  <dcterms:created xsi:type="dcterms:W3CDTF">2013-02-13T07:29:05Z</dcterms:created>
  <dcterms:modified xsi:type="dcterms:W3CDTF">2013-11-27T07:06:24Z</dcterms:modified>
</cp:coreProperties>
</file>