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8" r:id="rId1"/>
  </p:sldMasterIdLst>
  <p:notesMasterIdLst>
    <p:notesMasterId r:id="rId27"/>
  </p:notesMasterIdLst>
  <p:handoutMasterIdLst>
    <p:handoutMasterId r:id="rId28"/>
  </p:handoutMasterIdLst>
  <p:sldIdLst>
    <p:sldId id="486" r:id="rId2"/>
    <p:sldId id="411" r:id="rId3"/>
    <p:sldId id="487" r:id="rId4"/>
    <p:sldId id="413" r:id="rId5"/>
    <p:sldId id="475" r:id="rId6"/>
    <p:sldId id="464" r:id="rId7"/>
    <p:sldId id="484" r:id="rId8"/>
    <p:sldId id="476" r:id="rId9"/>
    <p:sldId id="478" r:id="rId10"/>
    <p:sldId id="483" r:id="rId11"/>
    <p:sldId id="433" r:id="rId12"/>
    <p:sldId id="462" r:id="rId13"/>
    <p:sldId id="461" r:id="rId14"/>
    <p:sldId id="488" r:id="rId15"/>
    <p:sldId id="459" r:id="rId16"/>
    <p:sldId id="489" r:id="rId17"/>
    <p:sldId id="410" r:id="rId18"/>
    <p:sldId id="467" r:id="rId19"/>
    <p:sldId id="468" r:id="rId20"/>
    <p:sldId id="481" r:id="rId21"/>
    <p:sldId id="482" r:id="rId22"/>
    <p:sldId id="474" r:id="rId23"/>
    <p:sldId id="480" r:id="rId24"/>
    <p:sldId id="485" r:id="rId25"/>
    <p:sldId id="490" r:id="rId26"/>
  </p:sldIdLst>
  <p:sldSz cx="9144000" cy="6858000" type="screen4x3"/>
  <p:notesSz cx="6858000" cy="97234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B74709"/>
    <a:srgbClr val="000099"/>
    <a:srgbClr val="003399"/>
    <a:srgbClr val="33CCFF"/>
    <a:srgbClr val="FF6600"/>
    <a:srgbClr val="0066FF"/>
    <a:srgbClr val="FF5050"/>
    <a:srgbClr val="003366"/>
    <a:srgbClr val="333399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452" autoAdjust="0"/>
    <p:restoredTop sz="98220" autoAdjust="0"/>
  </p:normalViewPr>
  <p:slideViewPr>
    <p:cSldViewPr>
      <p:cViewPr varScale="1">
        <p:scale>
          <a:sx n="91" d="100"/>
          <a:sy n="91" d="100"/>
        </p:scale>
        <p:origin x="-2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24" y="-72"/>
      </p:cViewPr>
      <p:guideLst>
        <p:guide orient="horz" pos="3063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ykres%20w%20programie%20Microsoft%20Office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>
        <c:manualLayout>
          <c:layoutTarget val="inner"/>
          <c:xMode val="edge"/>
          <c:yMode val="edge"/>
          <c:x val="8.4822855004023354E-2"/>
          <c:y val="1.599978440550695E-2"/>
          <c:w val="0.88412166964668815"/>
          <c:h val="0.77489459094450541"/>
        </c:manualLayout>
      </c:layout>
      <c:lineChart>
        <c:grouping val="standard"/>
        <c:ser>
          <c:idx val="0"/>
          <c:order val="0"/>
          <c:tx>
            <c:strRef>
              <c:f>'[Wykres w programie Microsoft Office PowerPoint]Sheet1'!$A$2</c:f>
              <c:strCache>
                <c:ptCount val="1"/>
                <c:pt idx="0">
                  <c:v>Wydatki na drogi powiatowe z budżetu powiatu w latach 1999 - 2006</c:v>
                </c:pt>
              </c:strCache>
            </c:strRef>
          </c:tx>
          <c:spPr>
            <a:ln w="63500">
              <a:solidFill>
                <a:srgbClr val="B74709"/>
              </a:solidFill>
            </a:ln>
          </c:spPr>
          <c:dLbls>
            <c:dLbl>
              <c:idx val="0"/>
              <c:layout>
                <c:manualLayout>
                  <c:x val="-7.6603505861578325E-2"/>
                  <c:y val="-6.6781708822985522E-2"/>
                </c:manualLayout>
              </c:layout>
              <c:showVal val="1"/>
            </c:dLbl>
            <c:dLbl>
              <c:idx val="1"/>
              <c:layout>
                <c:manualLayout>
                  <c:x val="-8.0744235908150136E-2"/>
                  <c:y val="-8.9042278430647367E-2"/>
                </c:manualLayout>
              </c:layout>
              <c:showVal val="1"/>
            </c:dLbl>
            <c:dLbl>
              <c:idx val="2"/>
              <c:layout>
                <c:manualLayout>
                  <c:x val="-7.4533140838292433E-2"/>
                  <c:y val="-8.0694564827774179E-2"/>
                </c:manualLayout>
              </c:layout>
              <c:showVal val="1"/>
            </c:dLbl>
            <c:dLbl>
              <c:idx val="3"/>
              <c:layout>
                <c:manualLayout>
                  <c:x val="-3.7266570419146217E-2"/>
                  <c:y val="-4.7303710416281418E-2"/>
                </c:manualLayout>
              </c:layout>
              <c:showVal val="1"/>
            </c:dLbl>
            <c:dLbl>
              <c:idx val="4"/>
              <c:layout>
                <c:manualLayout>
                  <c:x val="-7.2462775815006528E-2"/>
                  <c:y val="-5.2868852818196879E-2"/>
                </c:manualLayout>
              </c:layout>
              <c:showVal val="1"/>
            </c:dLbl>
            <c:dLbl>
              <c:idx val="5"/>
              <c:layout>
                <c:manualLayout>
                  <c:x val="-9.5236791071151433E-2"/>
                  <c:y val="-9.4607420832562836E-2"/>
                </c:manualLayout>
              </c:layout>
              <c:showVal val="1"/>
            </c:dLbl>
            <c:dLbl>
              <c:idx val="6"/>
              <c:layout>
                <c:manualLayout>
                  <c:x val="-0.14906628167658478"/>
                  <c:y val="-5.0086281617239145E-2"/>
                </c:manualLayout>
              </c:layout>
              <c:showVal val="1"/>
            </c:dLbl>
            <c:dLbl>
              <c:idx val="7"/>
              <c:layout>
                <c:manualLayout>
                  <c:x val="-9.3166426047865541E-2"/>
                  <c:y val="-6.3999137622027746E-2"/>
                </c:manualLayout>
              </c:layout>
              <c:showVal val="1"/>
            </c:dLbl>
            <c:dLbl>
              <c:idx val="8"/>
              <c:layout>
                <c:manualLayout>
                  <c:x val="-0.16976993190944387"/>
                  <c:y val="5.5651424019154605E-3"/>
                </c:manualLayout>
              </c:layout>
              <c:showVal val="1"/>
            </c:dLbl>
            <c:dLbl>
              <c:idx val="9"/>
              <c:layout>
                <c:manualLayout>
                  <c:x val="-3.7266570419146217E-2"/>
                  <c:y val="-6.3999137622027802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pl-PL"/>
              </a:p>
            </c:txPr>
            <c:showVal val="1"/>
          </c:dLbls>
          <c:cat>
            <c:strRef>
              <c:f>'[Wykres w programie Microsoft Office PowerPoint]Sheet1'!$B$1:$K$1</c:f>
              <c:strCache>
                <c:ptCount val="10"/>
                <c:pt idx="0">
                  <c:v>Rok 1999</c:v>
                </c:pt>
                <c:pt idx="1">
                  <c:v>Rok 2000</c:v>
                </c:pt>
                <c:pt idx="2">
                  <c:v>Rok 2001</c:v>
                </c:pt>
                <c:pt idx="3">
                  <c:v>Rok 2002</c:v>
                </c:pt>
                <c:pt idx="4">
                  <c:v>Rok 2003</c:v>
                </c:pt>
                <c:pt idx="5">
                  <c:v>Rok 2004</c:v>
                </c:pt>
                <c:pt idx="6">
                  <c:v>Rok 2005</c:v>
                </c:pt>
                <c:pt idx="7">
                  <c:v>Rok 2006</c:v>
                </c:pt>
                <c:pt idx="8">
                  <c:v>Rok 2007</c:v>
                </c:pt>
                <c:pt idx="9">
                  <c:v>Rok 2008</c:v>
                </c:pt>
              </c:strCache>
            </c:strRef>
          </c:cat>
          <c:val>
            <c:numRef>
              <c:f>'[Wykres w programie Microsoft Office PowerPoint]Sheet1'!$B$2:$K$2</c:f>
              <c:numCache>
                <c:formatCode>General</c:formatCode>
                <c:ptCount val="10"/>
                <c:pt idx="0">
                  <c:v>1248.556</c:v>
                </c:pt>
                <c:pt idx="1">
                  <c:v>1771.22</c:v>
                </c:pt>
                <c:pt idx="2">
                  <c:v>2871.8789999999999</c:v>
                </c:pt>
                <c:pt idx="3">
                  <c:v>2899.5110000000004</c:v>
                </c:pt>
                <c:pt idx="4">
                  <c:v>2092.2599999999998</c:v>
                </c:pt>
                <c:pt idx="5">
                  <c:v>2798.2779999999998</c:v>
                </c:pt>
                <c:pt idx="6">
                  <c:v>4706.3830000000007</c:v>
                </c:pt>
                <c:pt idx="7">
                  <c:v>4366.9800000000005</c:v>
                </c:pt>
                <c:pt idx="8">
                  <c:v>9352.18</c:v>
                </c:pt>
                <c:pt idx="9">
                  <c:v>9710.6400000000012</c:v>
                </c:pt>
              </c:numCache>
            </c:numRef>
          </c:val>
        </c:ser>
        <c:ser>
          <c:idx val="1"/>
          <c:order val="1"/>
          <c:tx>
            <c:strRef>
              <c:f>'[Wykres w programie Microsoft Office PowerPoint]Sheet1'!$A$3</c:f>
              <c:strCache>
                <c:ptCount val="1"/>
                <c:pt idx="0">
                  <c:v>Wydatki na odnowy i modernizacje dróg powiatowych w latach 1999 - 2006</c:v>
                </c:pt>
              </c:strCache>
            </c:strRef>
          </c:tx>
          <c:spPr>
            <a:ln w="63500">
              <a:solidFill>
                <a:srgbClr val="7030A0"/>
              </a:solidFill>
            </a:ln>
          </c:spPr>
          <c:dLbls>
            <c:dLbl>
              <c:idx val="0"/>
              <c:layout>
                <c:manualLayout>
                  <c:x val="-5.1759125582147521E-2"/>
                  <c:y val="3.8955996813408222E-2"/>
                </c:manualLayout>
              </c:layout>
              <c:showVal val="1"/>
            </c:dLbl>
            <c:dLbl>
              <c:idx val="1"/>
              <c:layout>
                <c:manualLayout>
                  <c:x val="-2.691474530271671E-2"/>
                  <c:y val="4.7303710416281418E-2"/>
                </c:manualLayout>
              </c:layout>
              <c:showVal val="1"/>
            </c:dLbl>
            <c:dLbl>
              <c:idx val="2"/>
              <c:layout>
                <c:manualLayout>
                  <c:x val="-3.3125840372574412E-2"/>
                  <c:y val="-3.6173425612450495E-2"/>
                </c:manualLayout>
              </c:layout>
              <c:showVal val="1"/>
            </c:dLbl>
            <c:dLbl>
              <c:idx val="3"/>
              <c:layout>
                <c:manualLayout>
                  <c:x val="-5.5899855628719318E-2"/>
                  <c:y val="5.5651424019154606E-2"/>
                </c:manualLayout>
              </c:layout>
              <c:showVal val="1"/>
            </c:dLbl>
            <c:dLbl>
              <c:idx val="4"/>
              <c:layout>
                <c:manualLayout>
                  <c:x val="-3.105547534928851E-2"/>
                  <c:y val="3.3390854411492761E-2"/>
                </c:manualLayout>
              </c:layout>
              <c:showVal val="1"/>
            </c:dLbl>
            <c:dLbl>
              <c:idx val="6"/>
              <c:layout>
                <c:manualLayout>
                  <c:x val="1.6562920186287206E-2"/>
                  <c:y val="2.5043140808619573E-2"/>
                </c:manualLayout>
              </c:layout>
              <c:showVal val="1"/>
            </c:dLbl>
            <c:dLbl>
              <c:idx val="8"/>
              <c:layout>
                <c:manualLayout>
                  <c:x val="-1.2422190139715406E-2"/>
                  <c:y val="8.3477136028731913E-2"/>
                </c:manualLayout>
              </c:layout>
              <c:showVal val="1"/>
            </c:dLbl>
            <c:dLbl>
              <c:idx val="9"/>
              <c:layout>
                <c:manualLayout>
                  <c:x val="0"/>
                  <c:y val="-4.452113921532371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pl-PL"/>
              </a:p>
            </c:txPr>
            <c:showVal val="1"/>
          </c:dLbls>
          <c:cat>
            <c:strRef>
              <c:f>'[Wykres w programie Microsoft Office PowerPoint]Sheet1'!$B$1:$K$1</c:f>
              <c:strCache>
                <c:ptCount val="10"/>
                <c:pt idx="0">
                  <c:v>Rok 1999</c:v>
                </c:pt>
                <c:pt idx="1">
                  <c:v>Rok 2000</c:v>
                </c:pt>
                <c:pt idx="2">
                  <c:v>Rok 2001</c:v>
                </c:pt>
                <c:pt idx="3">
                  <c:v>Rok 2002</c:v>
                </c:pt>
                <c:pt idx="4">
                  <c:v>Rok 2003</c:v>
                </c:pt>
                <c:pt idx="5">
                  <c:v>Rok 2004</c:v>
                </c:pt>
                <c:pt idx="6">
                  <c:v>Rok 2005</c:v>
                </c:pt>
                <c:pt idx="7">
                  <c:v>Rok 2006</c:v>
                </c:pt>
                <c:pt idx="8">
                  <c:v>Rok 2007</c:v>
                </c:pt>
                <c:pt idx="9">
                  <c:v>Rok 2008</c:v>
                </c:pt>
              </c:strCache>
            </c:strRef>
          </c:cat>
          <c:val>
            <c:numRef>
              <c:f>'[Wykres w programie Microsoft Office PowerPoint]Sheet1'!$B$3:$K$3</c:f>
              <c:numCache>
                <c:formatCode>General</c:formatCode>
                <c:ptCount val="10"/>
                <c:pt idx="0">
                  <c:v>819.40899999999999</c:v>
                </c:pt>
                <c:pt idx="1">
                  <c:v>1171.175</c:v>
                </c:pt>
                <c:pt idx="2">
                  <c:v>1721.095</c:v>
                </c:pt>
                <c:pt idx="3">
                  <c:v>1429.6859999999999</c:v>
                </c:pt>
                <c:pt idx="4">
                  <c:v>1610.308</c:v>
                </c:pt>
                <c:pt idx="5" formatCode="0.000">
                  <c:v>1892.22</c:v>
                </c:pt>
                <c:pt idx="6">
                  <c:v>2946.4330000000004</c:v>
                </c:pt>
                <c:pt idx="7">
                  <c:v>3550.9609999999998</c:v>
                </c:pt>
                <c:pt idx="8">
                  <c:v>8399.41</c:v>
                </c:pt>
                <c:pt idx="9">
                  <c:v>8380.49</c:v>
                </c:pt>
              </c:numCache>
            </c:numRef>
          </c:val>
        </c:ser>
        <c:marker val="1"/>
        <c:axId val="79698944"/>
        <c:axId val="79783808"/>
      </c:lineChart>
      <c:catAx>
        <c:axId val="79698944"/>
        <c:scaling>
          <c:orientation val="minMax"/>
        </c:scaling>
        <c:axPos val="b"/>
        <c:tickLblPos val="nextTo"/>
        <c:crossAx val="79783808"/>
        <c:crosses val="autoZero"/>
        <c:auto val="1"/>
        <c:lblAlgn val="ctr"/>
        <c:lblOffset val="100"/>
      </c:catAx>
      <c:valAx>
        <c:axId val="79783808"/>
        <c:scaling>
          <c:orientation val="minMax"/>
        </c:scaling>
        <c:axPos val="l"/>
        <c:majorGridlines/>
        <c:numFmt formatCode="General" sourceLinked="1"/>
        <c:tickLblPos val="nextTo"/>
        <c:crossAx val="79698944"/>
        <c:crosses val="autoZero"/>
        <c:crossBetween val="between"/>
      </c:valAx>
    </c:plotArea>
    <c:legend>
      <c:legendPos val="b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view3D>
      <c:hPercent val="173"/>
      <c:rotY val="10"/>
      <c:depthPercent val="100"/>
      <c:rAngAx val="1"/>
    </c:view3D>
    <c:floor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backWall>
    <c:plotArea>
      <c:layout/>
      <c:bar3DChart>
        <c:barDir val="bar"/>
        <c:grouping val="percentStacked"/>
        <c:ser>
          <c:idx val="0"/>
          <c:order val="0"/>
          <c:tx>
            <c:strRef>
              <c:f>Sheet1!$A$2</c:f>
              <c:strCache>
                <c:ptCount val="1"/>
                <c:pt idx="0">
                  <c:v>Zadania zrealizowane</c:v>
                </c:pt>
              </c:strCache>
            </c:strRef>
          </c:tx>
          <c:spPr>
            <a:solidFill>
              <a:srgbClr val="993300"/>
            </a:solidFill>
            <a:ln w="12665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FF0000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FF0000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0000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FF0000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3366FF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3366FF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3366FF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9900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11"/>
            <c:spPr>
              <a:solidFill>
                <a:srgbClr val="FF9900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12"/>
            <c:spPr>
              <a:solidFill>
                <a:srgbClr val="FF9900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13"/>
            <c:spPr>
              <a:solidFill>
                <a:srgbClr val="FF9900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14"/>
            <c:spPr>
              <a:solidFill>
                <a:srgbClr val="008000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15"/>
            <c:spPr>
              <a:solidFill>
                <a:srgbClr val="008000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Pt>
            <c:idx val="16"/>
            <c:spPr>
              <a:solidFill>
                <a:srgbClr val="008000"/>
              </a:solidFill>
              <a:ln w="12665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30601723372862488"/>
                  <c:y val="3.3232906767091036E-2"/>
                </c:manualLayout>
              </c:layout>
              <c:showVal val="1"/>
            </c:dLbl>
            <c:dLbl>
              <c:idx val="1"/>
              <c:layout>
                <c:manualLayout>
                  <c:x val="0.30758217895556089"/>
                  <c:y val="1.5716043373077453E-2"/>
                </c:manualLayout>
              </c:layout>
              <c:showVal val="1"/>
            </c:dLbl>
            <c:dLbl>
              <c:idx val="2"/>
              <c:layout>
                <c:manualLayout>
                  <c:x val="0.26022272315553485"/>
                  <c:y val="2.842588023095435E-2"/>
                </c:manualLayout>
              </c:layout>
              <c:showVal val="1"/>
            </c:dLbl>
            <c:dLbl>
              <c:idx val="3"/>
              <c:layout>
                <c:manualLayout>
                  <c:x val="0.26178766838246742"/>
                  <c:y val="1.0909274789955407E-2"/>
                </c:manualLayout>
              </c:layout>
              <c:showVal val="1"/>
            </c:dLbl>
            <c:dLbl>
              <c:idx val="4"/>
              <c:layout>
                <c:manualLayout>
                  <c:x val="0.16550364928832642"/>
                  <c:y val="1.3543544897201549E-2"/>
                </c:manualLayout>
              </c:layout>
              <c:showVal val="1"/>
            </c:dLbl>
            <c:dLbl>
              <c:idx val="5"/>
              <c:layout>
                <c:manualLayout>
                  <c:x val="0.11814419348832138"/>
                  <c:y val="6.102248253818705E-3"/>
                </c:manualLayout>
              </c:layout>
              <c:showVal val="1"/>
            </c:dLbl>
            <c:dLbl>
              <c:idx val="6"/>
              <c:layout>
                <c:manualLayout>
                  <c:x val="0.20660332418066354"/>
                  <c:y val="1.6293193424037389E-2"/>
                </c:manualLayout>
              </c:layout>
              <c:showVal val="1"/>
            </c:dLbl>
            <c:dLbl>
              <c:idx val="7"/>
              <c:layout>
                <c:manualLayout>
                  <c:x val="0.11814419348832138"/>
                  <c:y val="-8.7800870799347366E-3"/>
                </c:manualLayout>
              </c:layout>
              <c:showVal val="1"/>
            </c:dLbl>
            <c:dLbl>
              <c:idx val="8"/>
              <c:layout>
                <c:manualLayout>
                  <c:x val="0.30601723372862488"/>
                  <c:y val="6.4486414656003089E-3"/>
                </c:manualLayout>
              </c:layout>
              <c:showVal val="1"/>
            </c:dLbl>
            <c:dLbl>
              <c:idx val="9"/>
              <c:layout>
                <c:manualLayout>
                  <c:x val="0.34868185384789213"/>
                  <c:y val="-2.3662680366700183E-2"/>
                </c:manualLayout>
              </c:layout>
              <c:showVal val="1"/>
            </c:dLbl>
            <c:dLbl>
              <c:idx val="10"/>
              <c:layout>
                <c:manualLayout>
                  <c:x val="8.017424678262032E-2"/>
                  <c:y val="-8.4339518211667026E-3"/>
                </c:manualLayout>
              </c:layout>
              <c:showVal val="1"/>
            </c:dLbl>
            <c:dLbl>
              <c:idx val="11"/>
              <c:layout>
                <c:manualLayout>
                  <c:x val="0.11188441258065214"/>
                  <c:y val="-2.3431665574508837E-2"/>
                </c:manualLayout>
              </c:layout>
              <c:showVal val="1"/>
            </c:dLbl>
            <c:dLbl>
              <c:idx val="12"/>
              <c:layout>
                <c:manualLayout>
                  <c:x val="0.15454903269991463"/>
                  <c:y val="-2.3316287154919152E-2"/>
                </c:manualLayout>
              </c:layout>
              <c:showVal val="1"/>
            </c:dLbl>
            <c:dLbl>
              <c:idx val="13"/>
              <c:layout>
                <c:manualLayout>
                  <c:x val="0.20034354327299544"/>
                  <c:y val="-2.8238692110645065E-2"/>
                </c:manualLayout>
              </c:layout>
              <c:showVal val="1"/>
            </c:dLbl>
            <c:dLbl>
              <c:idx val="14"/>
              <c:layout>
                <c:manualLayout>
                  <c:x val="0.1165792482614066"/>
                  <c:y val="-5.5831122255287732E-2"/>
                </c:manualLayout>
              </c:layout>
              <c:showVal val="1"/>
            </c:dLbl>
            <c:dLbl>
              <c:idx val="15"/>
              <c:layout>
                <c:manualLayout>
                  <c:x val="0.21755794076908341"/>
                  <c:y val="-3.8083244069082756E-2"/>
                </c:manualLayout>
              </c:layout>
              <c:showVal val="1"/>
            </c:dLbl>
            <c:dLbl>
              <c:idx val="16"/>
              <c:layout>
                <c:manualLayout>
                  <c:x val="0.25552788747478788"/>
                  <c:y val="-4.0486757337151069E-2"/>
                </c:manualLayout>
              </c:layout>
              <c:showVal val="1"/>
            </c:dLbl>
            <c:spPr>
              <a:noFill/>
              <a:ln w="25329">
                <a:noFill/>
              </a:ln>
            </c:spPr>
            <c:txPr>
              <a:bodyPr/>
              <a:lstStyle/>
              <a:p>
                <a:pPr>
                  <a:defRPr sz="1396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l-PL"/>
              </a:p>
            </c:txPr>
            <c:showVal val="1"/>
          </c:dLbls>
          <c:cat>
            <c:numRef>
              <c:f>Sheet1!$B$1:$R$1</c:f>
              <c:numCache>
                <c:formatCode>General</c:formatCode>
                <c:ptCount val="17"/>
              </c:numCache>
            </c:numRef>
          </c:cat>
          <c:val>
            <c:numRef>
              <c:f>Sheet1!$B$2:$R$2</c:f>
              <c:numCache>
                <c:formatCode>General</c:formatCode>
                <c:ptCount val="17"/>
                <c:pt idx="0">
                  <c:v>70</c:v>
                </c:pt>
                <c:pt idx="1">
                  <c:v>70</c:v>
                </c:pt>
                <c:pt idx="2">
                  <c:v>60</c:v>
                </c:pt>
                <c:pt idx="3">
                  <c:v>60</c:v>
                </c:pt>
                <c:pt idx="4">
                  <c:v>40</c:v>
                </c:pt>
                <c:pt idx="5">
                  <c:v>30</c:v>
                </c:pt>
                <c:pt idx="6">
                  <c:v>40</c:v>
                </c:pt>
                <c:pt idx="7">
                  <c:v>30</c:v>
                </c:pt>
                <c:pt idx="8">
                  <c:v>70</c:v>
                </c:pt>
                <c:pt idx="9">
                  <c:v>80</c:v>
                </c:pt>
                <c:pt idx="10">
                  <c:v>20</c:v>
                </c:pt>
                <c:pt idx="11">
                  <c:v>30</c:v>
                </c:pt>
                <c:pt idx="12">
                  <c:v>40</c:v>
                </c:pt>
                <c:pt idx="13">
                  <c:v>50</c:v>
                </c:pt>
                <c:pt idx="14">
                  <c:v>30</c:v>
                </c:pt>
                <c:pt idx="15">
                  <c:v>50</c:v>
                </c:pt>
                <c:pt idx="16">
                  <c:v>60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Zadania do realizacji</c:v>
                </c:pt>
              </c:strCache>
            </c:strRef>
          </c:tx>
          <c:spPr>
            <a:solidFill>
              <a:srgbClr val="FFFF99"/>
            </a:solidFill>
            <a:ln w="12665">
              <a:solidFill>
                <a:srgbClr val="000000"/>
              </a:solidFill>
              <a:prstDash val="solid"/>
            </a:ln>
          </c:spPr>
          <c:cat>
            <c:numRef>
              <c:f>Sheet1!$B$1:$R$1</c:f>
              <c:numCache>
                <c:formatCode>General</c:formatCode>
                <c:ptCount val="17"/>
              </c:numCache>
            </c:numRef>
          </c:cat>
          <c:val>
            <c:numRef>
              <c:f>Sheet1!$B$3:$R$3</c:f>
              <c:numCache>
                <c:formatCode>General</c:formatCode>
                <c:ptCount val="17"/>
                <c:pt idx="0">
                  <c:v>30</c:v>
                </c:pt>
                <c:pt idx="1">
                  <c:v>30</c:v>
                </c:pt>
                <c:pt idx="2">
                  <c:v>40</c:v>
                </c:pt>
                <c:pt idx="3">
                  <c:v>40</c:v>
                </c:pt>
                <c:pt idx="4">
                  <c:v>60</c:v>
                </c:pt>
                <c:pt idx="5">
                  <c:v>70</c:v>
                </c:pt>
                <c:pt idx="6">
                  <c:v>50</c:v>
                </c:pt>
                <c:pt idx="7">
                  <c:v>70</c:v>
                </c:pt>
                <c:pt idx="8">
                  <c:v>30</c:v>
                </c:pt>
                <c:pt idx="9">
                  <c:v>20</c:v>
                </c:pt>
                <c:pt idx="10">
                  <c:v>80</c:v>
                </c:pt>
                <c:pt idx="11">
                  <c:v>70</c:v>
                </c:pt>
                <c:pt idx="12">
                  <c:v>60</c:v>
                </c:pt>
                <c:pt idx="13">
                  <c:v>50</c:v>
                </c:pt>
                <c:pt idx="14">
                  <c:v>70</c:v>
                </c:pt>
                <c:pt idx="15">
                  <c:v>50</c:v>
                </c:pt>
                <c:pt idx="16">
                  <c:v>40</c:v>
                </c:pt>
              </c:numCache>
            </c:numRef>
          </c:val>
        </c:ser>
        <c:gapDepth val="0"/>
        <c:shape val="box"/>
        <c:axId val="119552256"/>
        <c:axId val="119562240"/>
        <c:axId val="0"/>
      </c:bar3DChart>
      <c:catAx>
        <c:axId val="119552256"/>
        <c:scaling>
          <c:orientation val="minMax"/>
        </c:scaling>
        <c:axPos val="l"/>
        <c:numFmt formatCode="General" sourceLinked="1"/>
        <c:tickLblPos val="low"/>
        <c:spPr>
          <a:ln w="31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79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  <c:crossAx val="119562240"/>
        <c:crosses val="autoZero"/>
        <c:auto val="1"/>
        <c:lblAlgn val="ctr"/>
        <c:lblOffset val="100"/>
        <c:tickLblSkip val="1"/>
        <c:tickMarkSkip val="1"/>
      </c:catAx>
      <c:valAx>
        <c:axId val="119562240"/>
        <c:scaling>
          <c:orientation val="minMax"/>
        </c:scaling>
        <c:axPos val="b"/>
        <c:majorGridlines>
          <c:spPr>
            <a:ln w="3166">
              <a:solidFill>
                <a:srgbClr val="000000"/>
              </a:solidFill>
              <a:prstDash val="solid"/>
            </a:ln>
          </c:spPr>
        </c:majorGridlines>
        <c:numFmt formatCode="0%" sourceLinked="1"/>
        <c:tickLblPos val="nextTo"/>
        <c:spPr>
          <a:ln w="31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96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  <c:crossAx val="119552256"/>
        <c:crosses val="autoZero"/>
        <c:crossBetween val="between"/>
        <c:majorUnit val="0.2"/>
      </c:valAx>
      <c:spPr>
        <a:noFill/>
        <a:ln w="25329">
          <a:noFill/>
        </a:ln>
      </c:spPr>
    </c:plotArea>
    <c:legend>
      <c:legendPos val="b"/>
      <c:layout>
        <c:manualLayout>
          <c:xMode val="edge"/>
          <c:yMode val="edge"/>
          <c:x val="0.17996870109547158"/>
          <c:y val="0.91435768261964734"/>
          <c:w val="0.63849765258219704"/>
          <c:h val="7.556675062972297E-2"/>
        </c:manualLayout>
      </c:layout>
      <c:spPr>
        <a:noFill/>
        <a:ln w="3166">
          <a:solidFill>
            <a:srgbClr val="000000"/>
          </a:solidFill>
          <a:prstDash val="solid"/>
        </a:ln>
      </c:spPr>
      <c:txPr>
        <a:bodyPr/>
        <a:lstStyle/>
        <a:p>
          <a:pPr>
            <a:defRPr sz="1281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l-PL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745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E2FD1-3856-498C-BA97-B2F525FD146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267DE85-065D-4323-97E3-73724937563E}">
      <dgm:prSet phldrT="[Tekst]" custT="1"/>
      <dgm:spPr/>
      <dgm:t>
        <a:bodyPr/>
        <a:lstStyle/>
        <a:p>
          <a:r>
            <a:rPr lang="pl-PL" sz="1200" b="1" dirty="0" smtClean="0">
              <a:solidFill>
                <a:srgbClr val="FF0000"/>
              </a:solidFill>
            </a:rPr>
            <a:t>WSPÓŁPRACA</a:t>
          </a:r>
          <a:endParaRPr lang="pl-PL" sz="1200" b="1" dirty="0">
            <a:solidFill>
              <a:srgbClr val="FF0000"/>
            </a:solidFill>
          </a:endParaRPr>
        </a:p>
      </dgm:t>
    </dgm:pt>
    <dgm:pt modelId="{86422644-81AD-4D01-94D9-D5E836694EB7}" type="parTrans" cxnId="{6D020626-36D0-4F41-88E3-60F36AC6BAC2}">
      <dgm:prSet/>
      <dgm:spPr/>
      <dgm:t>
        <a:bodyPr/>
        <a:lstStyle/>
        <a:p>
          <a:endParaRPr lang="pl-PL"/>
        </a:p>
      </dgm:t>
    </dgm:pt>
    <dgm:pt modelId="{34576002-01E3-4187-BF23-7BCE51D1FA31}" type="sibTrans" cxnId="{6D020626-36D0-4F41-88E3-60F36AC6BAC2}">
      <dgm:prSet/>
      <dgm:spPr/>
      <dgm:t>
        <a:bodyPr/>
        <a:lstStyle/>
        <a:p>
          <a:endParaRPr lang="pl-PL"/>
        </a:p>
      </dgm:t>
    </dgm:pt>
    <dgm:pt modelId="{B03807C1-49FE-41F9-9AEE-4B31CFE5DD2F}">
      <dgm:prSet phldrT="[Tekst]"/>
      <dgm:spPr/>
      <dgm:t>
        <a:bodyPr/>
        <a:lstStyle/>
        <a:p>
          <a:r>
            <a:rPr lang="pl-PL" dirty="0" smtClean="0"/>
            <a:t>MIESZKAŃCY</a:t>
          </a:r>
        </a:p>
        <a:p>
          <a:r>
            <a:rPr lang="pl-PL" dirty="0" err="1" smtClean="0"/>
            <a:t>sSOŁTYSI</a:t>
          </a:r>
          <a:r>
            <a:rPr lang="pl-PL" dirty="0" smtClean="0"/>
            <a:t> </a:t>
          </a:r>
          <a:endParaRPr lang="pl-PL" dirty="0" smtClean="0"/>
        </a:p>
        <a:p>
          <a:r>
            <a:rPr lang="pl-PL" dirty="0" smtClean="0"/>
            <a:t>I LIDERZY MIEJSCOWOŚCI</a:t>
          </a:r>
          <a:endParaRPr lang="pl-PL" dirty="0"/>
        </a:p>
      </dgm:t>
    </dgm:pt>
    <dgm:pt modelId="{FA8ED69D-7010-43E8-B181-7D36E07DE496}" type="parTrans" cxnId="{43E04454-35DA-4367-938C-18579C292359}">
      <dgm:prSet/>
      <dgm:spPr>
        <a:solidFill>
          <a:srgbClr val="FF0000"/>
        </a:solidFill>
      </dgm:spPr>
      <dgm:t>
        <a:bodyPr/>
        <a:lstStyle/>
        <a:p>
          <a:endParaRPr lang="pl-PL"/>
        </a:p>
      </dgm:t>
    </dgm:pt>
    <dgm:pt modelId="{98C231D0-1187-487C-9BA0-0A26FE84EBA7}" type="sibTrans" cxnId="{43E04454-35DA-4367-938C-18579C292359}">
      <dgm:prSet/>
      <dgm:spPr/>
      <dgm:t>
        <a:bodyPr/>
        <a:lstStyle/>
        <a:p>
          <a:endParaRPr lang="pl-PL"/>
        </a:p>
      </dgm:t>
    </dgm:pt>
    <dgm:pt modelId="{CDB10200-2BA8-4071-83B7-CAEA69533156}">
      <dgm:prSet phldrT="[Tekst]"/>
      <dgm:spPr/>
      <dgm:t>
        <a:bodyPr/>
        <a:lstStyle/>
        <a:p>
          <a:r>
            <a:rPr lang="pl-PL" dirty="0" smtClean="0"/>
            <a:t>SAMORZĄDY</a:t>
          </a:r>
        </a:p>
        <a:p>
          <a:r>
            <a:rPr lang="pl-PL" dirty="0" smtClean="0"/>
            <a:t>GMIN</a:t>
          </a:r>
          <a:endParaRPr lang="pl-PL" dirty="0"/>
        </a:p>
      </dgm:t>
    </dgm:pt>
    <dgm:pt modelId="{651FC2BD-80B3-4B29-BE97-172C3C0D7771}" type="parTrans" cxnId="{5D82CDD1-8F20-4E33-93BD-FB78BC2D935A}">
      <dgm:prSet/>
      <dgm:spPr>
        <a:solidFill>
          <a:srgbClr val="FF0000"/>
        </a:solidFill>
      </dgm:spPr>
      <dgm:t>
        <a:bodyPr/>
        <a:lstStyle/>
        <a:p>
          <a:endParaRPr lang="pl-PL"/>
        </a:p>
      </dgm:t>
    </dgm:pt>
    <dgm:pt modelId="{2FC4ED2E-BCDE-4413-9D29-D5FA1C5CCE18}" type="sibTrans" cxnId="{5D82CDD1-8F20-4E33-93BD-FB78BC2D935A}">
      <dgm:prSet/>
      <dgm:spPr/>
      <dgm:t>
        <a:bodyPr/>
        <a:lstStyle/>
        <a:p>
          <a:endParaRPr lang="pl-PL"/>
        </a:p>
      </dgm:t>
    </dgm:pt>
    <dgm:pt modelId="{9BC07758-F43F-4F04-A062-76340A9A6D74}">
      <dgm:prSet phldrT="[Tekst]"/>
      <dgm:spPr/>
      <dgm:t>
        <a:bodyPr/>
        <a:lstStyle/>
        <a:p>
          <a:r>
            <a:rPr lang="pl-PL" dirty="0" smtClean="0"/>
            <a:t>SAMORZĄD POWIATOWY</a:t>
          </a:r>
          <a:endParaRPr lang="pl-PL" dirty="0"/>
        </a:p>
      </dgm:t>
    </dgm:pt>
    <dgm:pt modelId="{479BD10A-EF30-4144-A45B-D117F42BFF0E}" type="parTrans" cxnId="{111353D4-B919-4AA9-A274-63CBD826AB9A}">
      <dgm:prSet/>
      <dgm:spPr>
        <a:solidFill>
          <a:srgbClr val="FF0000"/>
        </a:solidFill>
      </dgm:spPr>
      <dgm:t>
        <a:bodyPr/>
        <a:lstStyle/>
        <a:p>
          <a:endParaRPr lang="pl-PL"/>
        </a:p>
      </dgm:t>
    </dgm:pt>
    <dgm:pt modelId="{EE81DECF-C8C4-4947-87F5-58B6D0D35A1C}" type="sibTrans" cxnId="{111353D4-B919-4AA9-A274-63CBD826AB9A}">
      <dgm:prSet/>
      <dgm:spPr/>
      <dgm:t>
        <a:bodyPr/>
        <a:lstStyle/>
        <a:p>
          <a:endParaRPr lang="pl-PL"/>
        </a:p>
      </dgm:t>
    </dgm:pt>
    <dgm:pt modelId="{5135A15B-3FA5-4E79-8767-5C7A62306EE0}">
      <dgm:prSet/>
      <dgm:spPr/>
      <dgm:t>
        <a:bodyPr/>
        <a:lstStyle/>
        <a:p>
          <a:r>
            <a:rPr lang="pl-PL" dirty="0" smtClean="0"/>
            <a:t>PODMIOTY </a:t>
          </a:r>
        </a:p>
        <a:p>
          <a:r>
            <a:rPr lang="pl-PL" dirty="0" smtClean="0"/>
            <a:t>Z POZIOMU REGIONALNEGO</a:t>
          </a:r>
          <a:endParaRPr lang="pl-PL" dirty="0"/>
        </a:p>
      </dgm:t>
    </dgm:pt>
    <dgm:pt modelId="{2FDA7E88-5851-4E37-90C1-713415ECFD09}" type="parTrans" cxnId="{770DF4A8-3842-41D9-B7E9-BF026CD0D340}">
      <dgm:prSet/>
      <dgm:spPr>
        <a:solidFill>
          <a:srgbClr val="FF0000"/>
        </a:solidFill>
      </dgm:spPr>
      <dgm:t>
        <a:bodyPr/>
        <a:lstStyle/>
        <a:p>
          <a:endParaRPr lang="pl-PL"/>
        </a:p>
      </dgm:t>
    </dgm:pt>
    <dgm:pt modelId="{C68C1A63-BFFE-4F42-854F-F8EFAC64E74B}" type="sibTrans" cxnId="{770DF4A8-3842-41D9-B7E9-BF026CD0D340}">
      <dgm:prSet/>
      <dgm:spPr/>
      <dgm:t>
        <a:bodyPr/>
        <a:lstStyle/>
        <a:p>
          <a:endParaRPr lang="pl-PL"/>
        </a:p>
      </dgm:t>
    </dgm:pt>
    <dgm:pt modelId="{C3C62AB8-45A0-4005-94CE-45A7B2D216D5}">
      <dgm:prSet custT="1"/>
      <dgm:spPr/>
      <dgm:t>
        <a:bodyPr/>
        <a:lstStyle/>
        <a:p>
          <a:r>
            <a:rPr lang="pl-PL" sz="1600" dirty="0" smtClean="0"/>
            <a:t>PODMIOTY </a:t>
          </a:r>
        </a:p>
        <a:p>
          <a:r>
            <a:rPr lang="pl-PL" sz="1600" dirty="0" smtClean="0"/>
            <a:t>Z POZIOMU KRAJOWEGO I MIĘDZYNARODOWEGO</a:t>
          </a:r>
          <a:endParaRPr lang="pl-PL" sz="1600" dirty="0"/>
        </a:p>
      </dgm:t>
    </dgm:pt>
    <dgm:pt modelId="{D00FDAF7-10CC-4395-9BE5-3C990193EBDA}" type="parTrans" cxnId="{4D4BA8A3-1DD1-4BC1-806C-481A2A507447}">
      <dgm:prSet/>
      <dgm:spPr>
        <a:solidFill>
          <a:srgbClr val="FF0000"/>
        </a:solidFill>
      </dgm:spPr>
      <dgm:t>
        <a:bodyPr/>
        <a:lstStyle/>
        <a:p>
          <a:endParaRPr lang="pl-PL"/>
        </a:p>
      </dgm:t>
    </dgm:pt>
    <dgm:pt modelId="{E9D8BE5F-34F9-4B3F-818A-27417715C73A}" type="sibTrans" cxnId="{4D4BA8A3-1DD1-4BC1-806C-481A2A507447}">
      <dgm:prSet/>
      <dgm:spPr/>
      <dgm:t>
        <a:bodyPr/>
        <a:lstStyle/>
        <a:p>
          <a:endParaRPr lang="pl-PL"/>
        </a:p>
      </dgm:t>
    </dgm:pt>
    <dgm:pt modelId="{FDF97540-1925-43CF-ACA0-5DE9668D6C31}" type="pres">
      <dgm:prSet presAssocID="{D15E2FD1-3856-498C-BA97-B2F525FD146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1E75CE2-53F2-4214-B7FE-18246EB4A727}" type="pres">
      <dgm:prSet presAssocID="{1267DE85-065D-4323-97E3-73724937563E}" presName="centerShape" presStyleLbl="node0" presStyleIdx="0" presStyleCnt="1"/>
      <dgm:spPr/>
      <dgm:t>
        <a:bodyPr/>
        <a:lstStyle/>
        <a:p>
          <a:endParaRPr lang="pl-PL"/>
        </a:p>
      </dgm:t>
    </dgm:pt>
    <dgm:pt modelId="{DF42161A-B93F-4F3E-B4AB-B2C169E58174}" type="pres">
      <dgm:prSet presAssocID="{FA8ED69D-7010-43E8-B181-7D36E07DE496}" presName="parTrans" presStyleLbl="bgSibTrans2D1" presStyleIdx="0" presStyleCnt="5"/>
      <dgm:spPr/>
      <dgm:t>
        <a:bodyPr/>
        <a:lstStyle/>
        <a:p>
          <a:endParaRPr lang="pl-PL"/>
        </a:p>
      </dgm:t>
    </dgm:pt>
    <dgm:pt modelId="{DFAC648F-1E62-44AB-93AC-DE28FE4DED54}" type="pres">
      <dgm:prSet presAssocID="{B03807C1-49FE-41F9-9AEE-4B31CFE5DD2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2989409-A8FB-4088-B630-D1BDDD1E158A}" type="pres">
      <dgm:prSet presAssocID="{651FC2BD-80B3-4B29-BE97-172C3C0D7771}" presName="parTrans" presStyleLbl="bgSibTrans2D1" presStyleIdx="1" presStyleCnt="5"/>
      <dgm:spPr/>
      <dgm:t>
        <a:bodyPr/>
        <a:lstStyle/>
        <a:p>
          <a:endParaRPr lang="pl-PL"/>
        </a:p>
      </dgm:t>
    </dgm:pt>
    <dgm:pt modelId="{D8CF5858-5AE6-4AC9-9291-9507F334322F}" type="pres">
      <dgm:prSet presAssocID="{CDB10200-2BA8-4071-83B7-CAEA6953315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33897D-0541-4DD4-9B4F-DACEC10CBFBA}" type="pres">
      <dgm:prSet presAssocID="{479BD10A-EF30-4144-A45B-D117F42BFF0E}" presName="parTrans" presStyleLbl="bgSibTrans2D1" presStyleIdx="2" presStyleCnt="5"/>
      <dgm:spPr/>
      <dgm:t>
        <a:bodyPr/>
        <a:lstStyle/>
        <a:p>
          <a:endParaRPr lang="pl-PL"/>
        </a:p>
      </dgm:t>
    </dgm:pt>
    <dgm:pt modelId="{FE324A23-3187-4A10-BE44-FE94CCA31BE0}" type="pres">
      <dgm:prSet presAssocID="{9BC07758-F43F-4F04-A062-76340A9A6D7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C068D73-0F15-4437-A782-9209F8C369BF}" type="pres">
      <dgm:prSet presAssocID="{2FDA7E88-5851-4E37-90C1-713415ECFD09}" presName="parTrans" presStyleLbl="bgSibTrans2D1" presStyleIdx="3" presStyleCnt="5"/>
      <dgm:spPr/>
      <dgm:t>
        <a:bodyPr/>
        <a:lstStyle/>
        <a:p>
          <a:endParaRPr lang="pl-PL"/>
        </a:p>
      </dgm:t>
    </dgm:pt>
    <dgm:pt modelId="{190243E0-6803-4D77-B25C-363865E7995B}" type="pres">
      <dgm:prSet presAssocID="{5135A15B-3FA5-4E79-8767-5C7A62306EE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2A3DACA-5FA8-47F9-B55C-43C28967786B}" type="pres">
      <dgm:prSet presAssocID="{D00FDAF7-10CC-4395-9BE5-3C990193EBDA}" presName="parTrans" presStyleLbl="bgSibTrans2D1" presStyleIdx="4" presStyleCnt="5"/>
      <dgm:spPr/>
      <dgm:t>
        <a:bodyPr/>
        <a:lstStyle/>
        <a:p>
          <a:endParaRPr lang="pl-PL"/>
        </a:p>
      </dgm:t>
    </dgm:pt>
    <dgm:pt modelId="{4DEC2BA1-94B6-4AD8-BB7F-FD29039E7FE8}" type="pres">
      <dgm:prSet presAssocID="{C3C62AB8-45A0-4005-94CE-45A7B2D216D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3E04454-35DA-4367-938C-18579C292359}" srcId="{1267DE85-065D-4323-97E3-73724937563E}" destId="{B03807C1-49FE-41F9-9AEE-4B31CFE5DD2F}" srcOrd="0" destOrd="0" parTransId="{FA8ED69D-7010-43E8-B181-7D36E07DE496}" sibTransId="{98C231D0-1187-487C-9BA0-0A26FE84EBA7}"/>
    <dgm:cxn modelId="{19FC4764-D969-4120-AE6E-54D8931ACD6A}" type="presOf" srcId="{9BC07758-F43F-4F04-A062-76340A9A6D74}" destId="{FE324A23-3187-4A10-BE44-FE94CCA31BE0}" srcOrd="0" destOrd="0" presId="urn:microsoft.com/office/officeart/2005/8/layout/radial4"/>
    <dgm:cxn modelId="{65D2022C-5E1F-4ADD-A8FE-42CA0728D991}" type="presOf" srcId="{1267DE85-065D-4323-97E3-73724937563E}" destId="{F1E75CE2-53F2-4214-B7FE-18246EB4A727}" srcOrd="0" destOrd="0" presId="urn:microsoft.com/office/officeart/2005/8/layout/radial4"/>
    <dgm:cxn modelId="{721EF786-F44B-4749-B883-36955FD7BB14}" type="presOf" srcId="{651FC2BD-80B3-4B29-BE97-172C3C0D7771}" destId="{F2989409-A8FB-4088-B630-D1BDDD1E158A}" srcOrd="0" destOrd="0" presId="urn:microsoft.com/office/officeart/2005/8/layout/radial4"/>
    <dgm:cxn modelId="{75992A30-FD1E-4F34-9A03-BBDC1B34C9C7}" type="presOf" srcId="{2FDA7E88-5851-4E37-90C1-713415ECFD09}" destId="{8C068D73-0F15-4437-A782-9209F8C369BF}" srcOrd="0" destOrd="0" presId="urn:microsoft.com/office/officeart/2005/8/layout/radial4"/>
    <dgm:cxn modelId="{111353D4-B919-4AA9-A274-63CBD826AB9A}" srcId="{1267DE85-065D-4323-97E3-73724937563E}" destId="{9BC07758-F43F-4F04-A062-76340A9A6D74}" srcOrd="2" destOrd="0" parTransId="{479BD10A-EF30-4144-A45B-D117F42BFF0E}" sibTransId="{EE81DECF-C8C4-4947-87F5-58B6D0D35A1C}"/>
    <dgm:cxn modelId="{5D82CDD1-8F20-4E33-93BD-FB78BC2D935A}" srcId="{1267DE85-065D-4323-97E3-73724937563E}" destId="{CDB10200-2BA8-4071-83B7-CAEA69533156}" srcOrd="1" destOrd="0" parTransId="{651FC2BD-80B3-4B29-BE97-172C3C0D7771}" sibTransId="{2FC4ED2E-BCDE-4413-9D29-D5FA1C5CCE18}"/>
    <dgm:cxn modelId="{F8BE2BEE-5376-4B1D-BC39-2A6BD47BF120}" type="presOf" srcId="{CDB10200-2BA8-4071-83B7-CAEA69533156}" destId="{D8CF5858-5AE6-4AC9-9291-9507F334322F}" srcOrd="0" destOrd="0" presId="urn:microsoft.com/office/officeart/2005/8/layout/radial4"/>
    <dgm:cxn modelId="{E16AEA04-F6C3-4785-89D0-8C33A367D7B0}" type="presOf" srcId="{B03807C1-49FE-41F9-9AEE-4B31CFE5DD2F}" destId="{DFAC648F-1E62-44AB-93AC-DE28FE4DED54}" srcOrd="0" destOrd="0" presId="urn:microsoft.com/office/officeart/2005/8/layout/radial4"/>
    <dgm:cxn modelId="{D8982231-0CA7-4C53-9902-A92ACABD760E}" type="presOf" srcId="{D00FDAF7-10CC-4395-9BE5-3C990193EBDA}" destId="{12A3DACA-5FA8-47F9-B55C-43C28967786B}" srcOrd="0" destOrd="0" presId="urn:microsoft.com/office/officeart/2005/8/layout/radial4"/>
    <dgm:cxn modelId="{C168A325-FCD4-43B4-99DD-7A4A37871707}" type="presOf" srcId="{C3C62AB8-45A0-4005-94CE-45A7B2D216D5}" destId="{4DEC2BA1-94B6-4AD8-BB7F-FD29039E7FE8}" srcOrd="0" destOrd="0" presId="urn:microsoft.com/office/officeart/2005/8/layout/radial4"/>
    <dgm:cxn modelId="{AF4A80EC-8B8E-466C-9766-0B73344DCE59}" type="presOf" srcId="{479BD10A-EF30-4144-A45B-D117F42BFF0E}" destId="{D733897D-0541-4DD4-9B4F-DACEC10CBFBA}" srcOrd="0" destOrd="0" presId="urn:microsoft.com/office/officeart/2005/8/layout/radial4"/>
    <dgm:cxn modelId="{770DF4A8-3842-41D9-B7E9-BF026CD0D340}" srcId="{1267DE85-065D-4323-97E3-73724937563E}" destId="{5135A15B-3FA5-4E79-8767-5C7A62306EE0}" srcOrd="3" destOrd="0" parTransId="{2FDA7E88-5851-4E37-90C1-713415ECFD09}" sibTransId="{C68C1A63-BFFE-4F42-854F-F8EFAC64E74B}"/>
    <dgm:cxn modelId="{6D020626-36D0-4F41-88E3-60F36AC6BAC2}" srcId="{D15E2FD1-3856-498C-BA97-B2F525FD1462}" destId="{1267DE85-065D-4323-97E3-73724937563E}" srcOrd="0" destOrd="0" parTransId="{86422644-81AD-4D01-94D9-D5E836694EB7}" sibTransId="{34576002-01E3-4187-BF23-7BCE51D1FA31}"/>
    <dgm:cxn modelId="{FF0F6557-9812-47DA-B9B1-F66FC4FA458F}" type="presOf" srcId="{FA8ED69D-7010-43E8-B181-7D36E07DE496}" destId="{DF42161A-B93F-4F3E-B4AB-B2C169E58174}" srcOrd="0" destOrd="0" presId="urn:microsoft.com/office/officeart/2005/8/layout/radial4"/>
    <dgm:cxn modelId="{9CDA0488-A1B4-4E1B-987A-BFBB8CE2BFDF}" type="presOf" srcId="{5135A15B-3FA5-4E79-8767-5C7A62306EE0}" destId="{190243E0-6803-4D77-B25C-363865E7995B}" srcOrd="0" destOrd="0" presId="urn:microsoft.com/office/officeart/2005/8/layout/radial4"/>
    <dgm:cxn modelId="{4D4BA8A3-1DD1-4BC1-806C-481A2A507447}" srcId="{1267DE85-065D-4323-97E3-73724937563E}" destId="{C3C62AB8-45A0-4005-94CE-45A7B2D216D5}" srcOrd="4" destOrd="0" parTransId="{D00FDAF7-10CC-4395-9BE5-3C990193EBDA}" sibTransId="{E9D8BE5F-34F9-4B3F-818A-27417715C73A}"/>
    <dgm:cxn modelId="{371C8A3F-7A3B-4BF0-86D6-A5BDB7BCF5CF}" type="presOf" srcId="{D15E2FD1-3856-498C-BA97-B2F525FD1462}" destId="{FDF97540-1925-43CF-ACA0-5DE9668D6C31}" srcOrd="0" destOrd="0" presId="urn:microsoft.com/office/officeart/2005/8/layout/radial4"/>
    <dgm:cxn modelId="{C0674CE1-BF35-4DB0-8529-FEB1E48AF354}" type="presParOf" srcId="{FDF97540-1925-43CF-ACA0-5DE9668D6C31}" destId="{F1E75CE2-53F2-4214-B7FE-18246EB4A727}" srcOrd="0" destOrd="0" presId="urn:microsoft.com/office/officeart/2005/8/layout/radial4"/>
    <dgm:cxn modelId="{B833A6D8-11FF-4ECD-86AD-17CA6F4C82B1}" type="presParOf" srcId="{FDF97540-1925-43CF-ACA0-5DE9668D6C31}" destId="{DF42161A-B93F-4F3E-B4AB-B2C169E58174}" srcOrd="1" destOrd="0" presId="urn:microsoft.com/office/officeart/2005/8/layout/radial4"/>
    <dgm:cxn modelId="{CE06C033-B590-4234-9EBC-1D8D6F31DD07}" type="presParOf" srcId="{FDF97540-1925-43CF-ACA0-5DE9668D6C31}" destId="{DFAC648F-1E62-44AB-93AC-DE28FE4DED54}" srcOrd="2" destOrd="0" presId="urn:microsoft.com/office/officeart/2005/8/layout/radial4"/>
    <dgm:cxn modelId="{5B89C4BF-1696-4911-9704-6FD7341BEA9E}" type="presParOf" srcId="{FDF97540-1925-43CF-ACA0-5DE9668D6C31}" destId="{F2989409-A8FB-4088-B630-D1BDDD1E158A}" srcOrd="3" destOrd="0" presId="urn:microsoft.com/office/officeart/2005/8/layout/radial4"/>
    <dgm:cxn modelId="{82DE0D6A-E618-4776-A873-A905DE32F189}" type="presParOf" srcId="{FDF97540-1925-43CF-ACA0-5DE9668D6C31}" destId="{D8CF5858-5AE6-4AC9-9291-9507F334322F}" srcOrd="4" destOrd="0" presId="urn:microsoft.com/office/officeart/2005/8/layout/radial4"/>
    <dgm:cxn modelId="{61D8D0E2-ED92-43D6-8A9B-416698ECB6D7}" type="presParOf" srcId="{FDF97540-1925-43CF-ACA0-5DE9668D6C31}" destId="{D733897D-0541-4DD4-9B4F-DACEC10CBFBA}" srcOrd="5" destOrd="0" presId="urn:microsoft.com/office/officeart/2005/8/layout/radial4"/>
    <dgm:cxn modelId="{704B9865-79F9-456F-AADD-2D3690F1CF6D}" type="presParOf" srcId="{FDF97540-1925-43CF-ACA0-5DE9668D6C31}" destId="{FE324A23-3187-4A10-BE44-FE94CCA31BE0}" srcOrd="6" destOrd="0" presId="urn:microsoft.com/office/officeart/2005/8/layout/radial4"/>
    <dgm:cxn modelId="{03E95179-953B-4A3B-8FAE-30C9CBBF874C}" type="presParOf" srcId="{FDF97540-1925-43CF-ACA0-5DE9668D6C31}" destId="{8C068D73-0F15-4437-A782-9209F8C369BF}" srcOrd="7" destOrd="0" presId="urn:microsoft.com/office/officeart/2005/8/layout/radial4"/>
    <dgm:cxn modelId="{EA9BC845-4C44-4998-9911-EC49375D9060}" type="presParOf" srcId="{FDF97540-1925-43CF-ACA0-5DE9668D6C31}" destId="{190243E0-6803-4D77-B25C-363865E7995B}" srcOrd="8" destOrd="0" presId="urn:microsoft.com/office/officeart/2005/8/layout/radial4"/>
    <dgm:cxn modelId="{2ADC4391-11A7-41EC-9065-E650C7173FFC}" type="presParOf" srcId="{FDF97540-1925-43CF-ACA0-5DE9668D6C31}" destId="{12A3DACA-5FA8-47F9-B55C-43C28967786B}" srcOrd="9" destOrd="0" presId="urn:microsoft.com/office/officeart/2005/8/layout/radial4"/>
    <dgm:cxn modelId="{76A5E1BB-29A2-47F4-A00E-AE7BD8075CE6}" type="presParOf" srcId="{FDF97540-1925-43CF-ACA0-5DE9668D6C31}" destId="{4DEC2BA1-94B6-4AD8-BB7F-FD29039E7FE8}" srcOrd="10" destOrd="0" presId="urn:microsoft.com/office/officeart/2005/8/layout/radial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3E7F1F65-4A60-48FB-B5E6-9B9C17997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96950" y="728663"/>
            <a:ext cx="4864100" cy="364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9625"/>
            <a:ext cx="5029200" cy="4375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AD78091C-9AA8-4D38-B552-E15906C08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666C55-1174-4B33-B911-73A1794E08E7}" type="slidenum">
              <a:rPr lang="pl-PL"/>
              <a:pPr/>
              <a:t>10</a:t>
            </a:fld>
            <a:endParaRPr lang="pl-PL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8538" y="728663"/>
            <a:ext cx="4860925" cy="3646487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31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Line 1032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48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pl-PL" altLang="en-US"/>
              <a:t>Kliknij, aby edytować styl wzorca tytułu</a:t>
            </a:r>
          </a:p>
        </p:txBody>
      </p:sp>
      <p:sp>
        <p:nvSpPr>
          <p:cNvPr id="348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900"/>
            </a:lvl1pPr>
          </a:lstStyle>
          <a:p>
            <a:r>
              <a:rPr lang="pl-PL" altLang="en-US"/>
              <a:t>Kliknij, aby edytować styl wzorca podtytułu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+mj-lt"/>
              </a:defRPr>
            </a:lvl1pPr>
          </a:lstStyle>
          <a:p>
            <a:pPr>
              <a:defRPr/>
            </a:pPr>
            <a:fld id="{701A1520-28E5-4D56-82A4-22882B46C03C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91300" y="260350"/>
            <a:ext cx="2070100" cy="49974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81000" y="260350"/>
            <a:ext cx="6057900" cy="4997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800" y="260350"/>
            <a:ext cx="8229600" cy="11398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381000" y="2057400"/>
            <a:ext cx="8229600" cy="320040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800" y="260350"/>
            <a:ext cx="8229600" cy="11398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381000" y="2057400"/>
            <a:ext cx="4038600" cy="3200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0" y="2057400"/>
            <a:ext cx="4038600" cy="3200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31800" y="260350"/>
            <a:ext cx="8229600" cy="11398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81000" y="2057400"/>
            <a:ext cx="4038600" cy="1524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572000" y="2057400"/>
            <a:ext cx="4038600" cy="1524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381000" y="3733800"/>
            <a:ext cx="4038600" cy="1524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572000" y="3733800"/>
            <a:ext cx="4038600" cy="1524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81000" y="2057400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0" y="2057400"/>
            <a:ext cx="40386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26035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057400"/>
            <a:ext cx="822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Kliknij, aby edytować style wzorca tekstu</a:t>
            </a:r>
          </a:p>
          <a:p>
            <a:pPr lvl="1"/>
            <a:r>
              <a:rPr lang="pl-PL" altLang="en-US" smtClean="0"/>
              <a:t>Drugi poziom</a:t>
            </a:r>
          </a:p>
          <a:p>
            <a:pPr lvl="2"/>
            <a:r>
              <a:rPr lang="pl-PL" altLang="en-US" smtClean="0"/>
              <a:t>Trzeci poziom</a:t>
            </a:r>
          </a:p>
          <a:p>
            <a:pPr lvl="3"/>
            <a:r>
              <a:rPr lang="pl-PL" altLang="en-US" smtClean="0"/>
              <a:t>Czwarty poziom</a:t>
            </a:r>
          </a:p>
          <a:p>
            <a:pPr lvl="4"/>
            <a:r>
              <a:rPr lang="pl-PL" altLang="en-US" smtClean="0"/>
              <a:t>Piąty poziom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3200400"/>
            <a:ext cx="800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j-lt"/>
              </a:defRPr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337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FF66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3808" name="Line 16"/>
          <p:cNvSpPr>
            <a:spLocks noChangeShapeType="1"/>
          </p:cNvSpPr>
          <p:nvPr userDrawn="1"/>
        </p:nvSpPr>
        <p:spPr bwMode="auto">
          <a:xfrm>
            <a:off x="457200" y="6400800"/>
            <a:ext cx="3657600" cy="0"/>
          </a:xfrm>
          <a:prstGeom prst="line">
            <a:avLst/>
          </a:prstGeom>
          <a:noFill/>
          <a:ln w="3175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3809" name="Line 17"/>
          <p:cNvSpPr>
            <a:spLocks noChangeShapeType="1"/>
          </p:cNvSpPr>
          <p:nvPr userDrawn="1"/>
        </p:nvSpPr>
        <p:spPr bwMode="auto">
          <a:xfrm>
            <a:off x="5029200" y="6400800"/>
            <a:ext cx="3657600" cy="0"/>
          </a:xfrm>
          <a:prstGeom prst="line">
            <a:avLst/>
          </a:prstGeom>
          <a:noFill/>
          <a:ln w="3175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3810" name="Line 18"/>
          <p:cNvSpPr>
            <a:spLocks noChangeShapeType="1"/>
          </p:cNvSpPr>
          <p:nvPr userDrawn="1"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317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3811" name="Line 19"/>
          <p:cNvSpPr>
            <a:spLocks noChangeShapeType="1"/>
          </p:cNvSpPr>
          <p:nvPr userDrawn="1"/>
        </p:nvSpPr>
        <p:spPr bwMode="auto">
          <a:xfrm>
            <a:off x="-228600" y="7162800"/>
            <a:ext cx="9144000" cy="0"/>
          </a:xfrm>
          <a:prstGeom prst="line">
            <a:avLst/>
          </a:prstGeom>
          <a:noFill/>
          <a:ln w="317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3812" name="Line 20"/>
          <p:cNvSpPr>
            <a:spLocks noChangeShapeType="1"/>
          </p:cNvSpPr>
          <p:nvPr userDrawn="1"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317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3813" name="Line 21"/>
          <p:cNvSpPr>
            <a:spLocks noChangeShapeType="1"/>
          </p:cNvSpPr>
          <p:nvPr userDrawn="1"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317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3815" name="Line 23"/>
          <p:cNvSpPr>
            <a:spLocks noChangeShapeType="1"/>
          </p:cNvSpPr>
          <p:nvPr userDrawn="1"/>
        </p:nvSpPr>
        <p:spPr bwMode="auto">
          <a:xfrm>
            <a:off x="4114800" y="6400800"/>
            <a:ext cx="914400" cy="0"/>
          </a:xfrm>
          <a:prstGeom prst="line">
            <a:avLst/>
          </a:prstGeom>
          <a:noFill/>
          <a:ln w="3175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5AA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5AA5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5AA5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5AA5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5AA5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225AA5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225AA5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225AA5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225AA5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q"/>
        <a:defRPr sz="24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http://www.podkarpackie.pl/rr/fs/dokumenty/2005/03/logo_zporr3_1.gif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3.jpeg"/><Relationship Id="rId4" Type="http://schemas.openxmlformats.org/officeDocument/2006/relationships/image" Target="../media/image16.jpeg"/><Relationship Id="rId9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emf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3.jpe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emf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jpeg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.jpeg"/><Relationship Id="rId7" Type="http://schemas.openxmlformats.org/officeDocument/2006/relationships/image" Target="../media/image4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4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emf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39683" y="2406636"/>
            <a:ext cx="8664634" cy="2008214"/>
          </a:xfrm>
        </p:spPr>
        <p:txBody>
          <a:bodyPr/>
          <a:lstStyle/>
          <a:p>
            <a:pPr algn="ctr" eaLnBrk="1" hangingPunct="1"/>
            <a:r>
              <a:rPr lang="pl-PL" sz="4000" dirty="0" smtClean="0">
                <a:solidFill>
                  <a:srgbClr val="C00000"/>
                </a:solidFill>
                <a:latin typeface="+mn-lt"/>
              </a:rPr>
              <a:t>10 LAT </a:t>
            </a:r>
            <a:br>
              <a:rPr lang="pl-PL" sz="4000" dirty="0" smtClean="0">
                <a:solidFill>
                  <a:srgbClr val="C00000"/>
                </a:solidFill>
                <a:latin typeface="+mn-lt"/>
              </a:rPr>
            </a:br>
            <a:r>
              <a:rPr lang="pl-PL" sz="4000" dirty="0" smtClean="0">
                <a:solidFill>
                  <a:srgbClr val="C00000"/>
                </a:solidFill>
                <a:latin typeface="+mn-lt"/>
              </a:rPr>
              <a:t>POWIATU STRZYŻOWSKIEGO 1999 - 2009</a:t>
            </a:r>
            <a:r>
              <a:rPr lang="pl-PL" dirty="0" smtClean="0">
                <a:latin typeface="Arial" pitchFamily="34" charset="0"/>
              </a:rPr>
              <a:t/>
            </a:r>
            <a:br>
              <a:rPr lang="pl-PL" dirty="0" smtClean="0">
                <a:latin typeface="Arial" pitchFamily="34" charset="0"/>
              </a:rPr>
            </a:br>
            <a:endParaRPr lang="pl-PL" dirty="0" smtClean="0">
              <a:latin typeface="Arial" pitchFamily="34" charset="0"/>
            </a:endParaRPr>
          </a:p>
        </p:txBody>
      </p:sp>
      <p:pic>
        <p:nvPicPr>
          <p:cNvPr id="21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161" y="361908"/>
            <a:ext cx="1003345" cy="105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3440097" y="5948397"/>
            <a:ext cx="26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0099"/>
                </a:solidFill>
              </a:rPr>
              <a:t>Strzyżów. 11.12.2008 r.</a:t>
            </a:r>
            <a:endParaRPr lang="pl-PL" b="1" dirty="0">
              <a:solidFill>
                <a:srgbClr val="000099"/>
              </a:solidFill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870038" y="398421"/>
            <a:ext cx="66453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STAROSTWO POWIATOWE W STRZYŻOWIE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38 – 100 Strzyżów, ul. </a:t>
            </a:r>
            <a:r>
              <a:rPr kumimoji="0" lang="pl-PL" sz="1600" b="1" i="0" u="none" strike="noStrike" cap="none" normalizeH="0" baseline="0" dirty="0" err="1" smtClean="0">
                <a:ln>
                  <a:noFill/>
                </a:ln>
                <a:solidFill>
                  <a:srgbClr val="003399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Przecławczyka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 15, tel./fax. +480172765000,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e-mail: </a:t>
            </a:r>
            <a:r>
              <a:rPr kumimoji="0" lang="pl-PL" sz="1600" b="1" i="0" u="none" strike="noStrike" cap="none" normalizeH="0" baseline="0" dirty="0" err="1" smtClean="0">
                <a:ln>
                  <a:noFill/>
                </a:ln>
                <a:solidFill>
                  <a:srgbClr val="003399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starostwo@strzyzow.un.pl</a:t>
            </a:r>
            <a:r>
              <a:rPr kumimoji="0" lang="pl-PL" sz="16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pl-PL" sz="1600" b="1" i="0" u="none" strike="noStrike" cap="none" normalizeH="0" baseline="0" dirty="0" err="1" smtClean="0">
                <a:ln>
                  <a:noFill/>
                </a:ln>
                <a:solidFill>
                  <a:srgbClr val="003399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www.strzyzow.com.pl</a:t>
            </a:r>
            <a:endParaRPr kumimoji="0" lang="pl-PL" sz="16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4766" y="4889520"/>
            <a:ext cx="1387494" cy="975563"/>
          </a:xfrm>
          <a:prstGeom prst="rect">
            <a:avLst/>
          </a:prstGeom>
          <a:noFill/>
        </p:spPr>
      </p:pic>
      <p:grpSp>
        <p:nvGrpSpPr>
          <p:cNvPr id="7" name="Grupa 6"/>
          <p:cNvGrpSpPr/>
          <p:nvPr/>
        </p:nvGrpSpPr>
        <p:grpSpPr>
          <a:xfrm>
            <a:off x="1906551" y="2041506"/>
            <a:ext cx="5330898" cy="219078"/>
            <a:chOff x="1687473" y="1219963"/>
            <a:chExt cx="5330898" cy="219078"/>
          </a:xfrm>
        </p:grpSpPr>
        <p:sp>
          <p:nvSpPr>
            <p:cNvPr id="8" name="Gwiazda 6-ramienna 7"/>
            <p:cNvSpPr/>
            <p:nvPr/>
          </p:nvSpPr>
          <p:spPr bwMode="auto">
            <a:xfrm>
              <a:off x="168747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Gwiazda 6-ramienna 9"/>
            <p:cNvSpPr/>
            <p:nvPr/>
          </p:nvSpPr>
          <p:spPr bwMode="auto">
            <a:xfrm>
              <a:off x="205260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Gwiazda 6-ramienna 10"/>
            <p:cNvSpPr/>
            <p:nvPr/>
          </p:nvSpPr>
          <p:spPr bwMode="auto">
            <a:xfrm>
              <a:off x="241773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Gwiazda 6-ramienna 11"/>
            <p:cNvSpPr/>
            <p:nvPr/>
          </p:nvSpPr>
          <p:spPr bwMode="auto">
            <a:xfrm>
              <a:off x="278286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wiazda 6-ramienna 12"/>
            <p:cNvSpPr/>
            <p:nvPr/>
          </p:nvSpPr>
          <p:spPr bwMode="auto">
            <a:xfrm>
              <a:off x="314799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351312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387825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424338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570390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533877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497364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460851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679929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643416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606903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5" name="Prostokąt 24"/>
          <p:cNvSpPr/>
          <p:nvPr/>
        </p:nvSpPr>
        <p:spPr>
          <a:xfrm>
            <a:off x="1752158" y="1420785"/>
            <a:ext cx="5639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003399"/>
                </a:solidFill>
              </a:rPr>
              <a:t>Robert Godek – Starosta Strzyżowski</a:t>
            </a:r>
            <a:endParaRPr lang="pl-PL" sz="2400" b="1" dirty="0"/>
          </a:p>
        </p:txBody>
      </p:sp>
      <p:grpSp>
        <p:nvGrpSpPr>
          <p:cNvPr id="26" name="Grupa 25"/>
          <p:cNvGrpSpPr/>
          <p:nvPr/>
        </p:nvGrpSpPr>
        <p:grpSpPr>
          <a:xfrm>
            <a:off x="1906551" y="4414851"/>
            <a:ext cx="5330898" cy="219078"/>
            <a:chOff x="1687473" y="1219963"/>
            <a:chExt cx="5330898" cy="219078"/>
          </a:xfrm>
        </p:grpSpPr>
        <p:sp>
          <p:nvSpPr>
            <p:cNvPr id="27" name="Gwiazda 6-ramienna 26"/>
            <p:cNvSpPr/>
            <p:nvPr/>
          </p:nvSpPr>
          <p:spPr bwMode="auto">
            <a:xfrm>
              <a:off x="168747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Gwiazda 6-ramienna 27"/>
            <p:cNvSpPr/>
            <p:nvPr/>
          </p:nvSpPr>
          <p:spPr bwMode="auto">
            <a:xfrm>
              <a:off x="205260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Gwiazda 6-ramienna 28"/>
            <p:cNvSpPr/>
            <p:nvPr/>
          </p:nvSpPr>
          <p:spPr bwMode="auto">
            <a:xfrm>
              <a:off x="241773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Gwiazda 6-ramienna 29"/>
            <p:cNvSpPr/>
            <p:nvPr/>
          </p:nvSpPr>
          <p:spPr bwMode="auto">
            <a:xfrm>
              <a:off x="278286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Gwiazda 6-ramienna 30"/>
            <p:cNvSpPr/>
            <p:nvPr/>
          </p:nvSpPr>
          <p:spPr bwMode="auto">
            <a:xfrm>
              <a:off x="314799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" name="Gwiazda 6-ramienna 31"/>
            <p:cNvSpPr/>
            <p:nvPr/>
          </p:nvSpPr>
          <p:spPr bwMode="auto">
            <a:xfrm>
              <a:off x="351312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3" name="Gwiazda 6-ramienna 32"/>
            <p:cNvSpPr/>
            <p:nvPr/>
          </p:nvSpPr>
          <p:spPr bwMode="auto">
            <a:xfrm>
              <a:off x="387825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Gwiazda 6-ramienna 33"/>
            <p:cNvSpPr/>
            <p:nvPr/>
          </p:nvSpPr>
          <p:spPr bwMode="auto">
            <a:xfrm>
              <a:off x="424338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Gwiazda 6-ramienna 34"/>
            <p:cNvSpPr/>
            <p:nvPr/>
          </p:nvSpPr>
          <p:spPr bwMode="auto">
            <a:xfrm>
              <a:off x="570390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Gwiazda 6-ramienna 35"/>
            <p:cNvSpPr/>
            <p:nvPr/>
          </p:nvSpPr>
          <p:spPr bwMode="auto">
            <a:xfrm>
              <a:off x="533877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Gwiazda 6-ramienna 36"/>
            <p:cNvSpPr/>
            <p:nvPr/>
          </p:nvSpPr>
          <p:spPr bwMode="auto">
            <a:xfrm>
              <a:off x="497364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Gwiazda 6-ramienna 37"/>
            <p:cNvSpPr/>
            <p:nvPr/>
          </p:nvSpPr>
          <p:spPr bwMode="auto">
            <a:xfrm>
              <a:off x="460851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Gwiazda 6-ramienna 38"/>
            <p:cNvSpPr/>
            <p:nvPr/>
          </p:nvSpPr>
          <p:spPr bwMode="auto">
            <a:xfrm>
              <a:off x="679929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Gwiazda 6-ramienna 39"/>
            <p:cNvSpPr/>
            <p:nvPr/>
          </p:nvSpPr>
          <p:spPr bwMode="auto">
            <a:xfrm>
              <a:off x="643416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Gwiazda 6-ramienna 40"/>
            <p:cNvSpPr/>
            <p:nvPr/>
          </p:nvSpPr>
          <p:spPr bwMode="auto">
            <a:xfrm>
              <a:off x="6069033" y="1219963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14300" y="-4445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pl-PL" sz="1200">
                <a:cs typeface="Times New Roman" pitchFamily="18" charset="0"/>
              </a:rPr>
              <a:t> </a:t>
            </a:r>
          </a:p>
          <a:p>
            <a:endParaRPr lang="pl-PL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14300" y="3722688"/>
            <a:ext cx="91440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pl-PL" sz="1100"/>
              <a:t> </a:t>
            </a:r>
            <a:endParaRPr lang="pl-PL"/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pPr algn="just"/>
            <a:r>
              <a:rPr lang="pl-PL" sz="1200">
                <a:cs typeface="Times New Roman" pitchFamily="18" charset="0"/>
              </a:rPr>
              <a:t> </a:t>
            </a:r>
          </a:p>
          <a:p>
            <a:endParaRPr lang="pl-PL"/>
          </a:p>
        </p:txBody>
      </p:sp>
      <p:graphicFrame>
        <p:nvGraphicFramePr>
          <p:cNvPr id="29" name="Object 9"/>
          <p:cNvGraphicFramePr>
            <a:graphicFrameLocks noChangeAspect="1"/>
          </p:cNvGraphicFramePr>
          <p:nvPr/>
        </p:nvGraphicFramePr>
        <p:xfrm>
          <a:off x="482544" y="1311246"/>
          <a:ext cx="6977317" cy="5221359"/>
        </p:xfrm>
        <a:graphic>
          <a:graphicData uri="http://schemas.openxmlformats.org/presentationml/2006/ole">
            <p:oleObj spid="_x0000_s48130" name="Wykres" r:id="rId4" imgW="5695200" imgH="4272480" progId="MSGraph.Chart.8">
              <p:embed/>
            </p:oleObj>
          </a:graphicData>
        </a:graphic>
      </p:graphicFrame>
      <p:sp>
        <p:nvSpPr>
          <p:cNvPr id="30" name="Rectangle 12"/>
          <p:cNvSpPr txBox="1">
            <a:spLocks noChangeArrowheads="1"/>
          </p:cNvSpPr>
          <p:nvPr/>
        </p:nvSpPr>
        <p:spPr bwMode="auto">
          <a:xfrm>
            <a:off x="6288111" y="1749402"/>
            <a:ext cx="2592423" cy="412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5715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 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 Liczba podmiotów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gospodarczych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5715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 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Udział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użytków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rolnych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w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powierzchni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ogółem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5715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 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Telefoniczne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łącza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główne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5715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 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 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Stopa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bezrobocia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5715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   Liczba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pracujących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5715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F.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  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Udział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powierzchni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szczególnych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walorach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przyrodniczych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5715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G.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 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Produkcja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sprzedana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przemysłu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1" name="Obraz 1" descr="herb powiat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34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35" name="Gwiazda 6-ramienna 34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Gwiazda 6-ramienna 35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Gwiazda 6-ramienna 36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Gwiazda 6-ramienna 37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Gwiazda 6-ramienna 38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Gwiazda 6-ramienna 39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Gwiazda 6-ramienna 40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" name="Gwiazda 6-ramienna 41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Gwiazda 6-ramienna 42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" name="Gwiazda 6-ramienna 43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Gwiazda 6-ramienna 44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Gwiazda 6-ramienna 45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Gwiazda 6-ramienna 46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Gwiazda 6-ramienna 47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Gwiazda 6-ramienna 48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0" name="pole tekstowe 49"/>
          <p:cNvSpPr txBox="1"/>
          <p:nvPr/>
        </p:nvSpPr>
        <p:spPr>
          <a:xfrm>
            <a:off x="774648" y="1712889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000099"/>
                </a:solidFill>
              </a:rPr>
              <a:t>ROK 2000</a:t>
            </a:r>
            <a:endParaRPr lang="pl-PL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27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28" name="Gwiazda 6-ramienna 27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Gwiazda 6-ramienna 28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Gwiazda 6-ramienna 29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Gwiazda 6-ramienna 30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" name="Gwiazda 6-ramienna 31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3" name="Gwiazda 6-ramienna 32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Gwiazda 6-ramienna 33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Gwiazda 6-ramienna 34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Gwiazda 6-ramienna 35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Gwiazda 6-ramienna 36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Gwiazda 6-ramienna 37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Gwiazda 6-ramienna 38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Gwiazda 6-ramienna 39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Gwiazda 6-ramienna 40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" name="Gwiazda 6-ramienna 41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44" name="Grupa 43"/>
          <p:cNvGrpSpPr/>
          <p:nvPr/>
        </p:nvGrpSpPr>
        <p:grpSpPr>
          <a:xfrm>
            <a:off x="847674" y="1420785"/>
            <a:ext cx="7848600" cy="4114800"/>
            <a:chOff x="762000" y="1524000"/>
            <a:chExt cx="7848600" cy="4114800"/>
          </a:xfrm>
        </p:grpSpPr>
        <p:sp>
          <p:nvSpPr>
            <p:cNvPr id="45" name="Oval 8"/>
            <p:cNvSpPr>
              <a:spLocks noChangeArrowheads="1"/>
            </p:cNvSpPr>
            <p:nvPr/>
          </p:nvSpPr>
          <p:spPr bwMode="auto">
            <a:xfrm>
              <a:off x="762000" y="1946031"/>
              <a:ext cx="2470856" cy="78691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/>
              </a:outerShdw>
            </a:effectLst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052689" y="2107223"/>
              <a:ext cx="1744133" cy="36634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000" b="1" dirty="0" err="1"/>
                <a:t>Rolnictwo</a:t>
              </a:r>
              <a:r>
                <a:rPr lang="en-US" sz="1000" b="1" dirty="0"/>
                <a:t>, </a:t>
              </a:r>
              <a:r>
                <a:rPr lang="en-US" sz="1000" b="1" dirty="0" err="1"/>
                <a:t>turystyka</a:t>
              </a:r>
              <a:endParaRPr lang="en-US" sz="1000" b="1" dirty="0"/>
            </a:p>
            <a:p>
              <a:pPr algn="ctr" eaLnBrk="0" hangingPunct="0">
                <a:spcBef>
                  <a:spcPct val="0"/>
                </a:spcBef>
              </a:pPr>
              <a:r>
                <a:rPr lang="en-US" sz="1000" b="1" dirty="0" err="1"/>
                <a:t>i</a:t>
              </a:r>
              <a:r>
                <a:rPr lang="en-US" sz="1000" b="1" dirty="0"/>
                <a:t> </a:t>
              </a:r>
              <a:r>
                <a:rPr lang="en-US" sz="1000" b="1" dirty="0" err="1"/>
                <a:t>agroturystyka</a:t>
              </a:r>
              <a:endParaRPr lang="en-US" sz="1000" b="1" dirty="0"/>
            </a:p>
          </p:txBody>
        </p:sp>
        <p:sp>
          <p:nvSpPr>
            <p:cNvPr id="47" name="Oval 10"/>
            <p:cNvSpPr>
              <a:spLocks noChangeArrowheads="1"/>
            </p:cNvSpPr>
            <p:nvPr/>
          </p:nvSpPr>
          <p:spPr bwMode="auto">
            <a:xfrm>
              <a:off x="3523544" y="1946031"/>
              <a:ext cx="2470856" cy="78691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/>
              </a:outerShdw>
            </a:effectLst>
          </p:spPr>
          <p:txBody>
            <a:bodyPr/>
            <a:lstStyle/>
            <a:p>
              <a:endParaRPr lang="pl-PL"/>
            </a:p>
          </p:txBody>
        </p:sp>
        <p:sp>
          <p:nvSpPr>
            <p:cNvPr id="48" name="Text Box 11"/>
            <p:cNvSpPr txBox="1">
              <a:spLocks noChangeArrowheads="1"/>
            </p:cNvSpPr>
            <p:nvPr/>
          </p:nvSpPr>
          <p:spPr bwMode="auto">
            <a:xfrm>
              <a:off x="4104922" y="2107223"/>
              <a:ext cx="1453444" cy="5275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000" b="1"/>
                <a:t>Edukacja ogólna, zawodowa i menedżerska</a:t>
              </a: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6285089" y="1946031"/>
              <a:ext cx="2325511" cy="79423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/>
              </a:outerShdw>
            </a:effectLst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Text Box 13"/>
            <p:cNvSpPr txBox="1">
              <a:spLocks noChangeArrowheads="1"/>
            </p:cNvSpPr>
            <p:nvPr/>
          </p:nvSpPr>
          <p:spPr bwMode="auto">
            <a:xfrm>
              <a:off x="6575778" y="2107223"/>
              <a:ext cx="1744133" cy="47185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000" b="1"/>
                <a:t>Infrastruktura komunikacyjna</a:t>
              </a:r>
            </a:p>
            <a:p>
              <a:pPr algn="ctr" eaLnBrk="0" hangingPunct="0">
                <a:spcBef>
                  <a:spcPct val="0"/>
                </a:spcBef>
              </a:pPr>
              <a:r>
                <a:rPr lang="en-US" sz="1000" b="1"/>
                <a:t>i ochrona środowiska</a:t>
              </a:r>
            </a:p>
          </p:txBody>
        </p:sp>
        <p:sp>
          <p:nvSpPr>
            <p:cNvPr id="51" name="Oval 14"/>
            <p:cNvSpPr>
              <a:spLocks noChangeArrowheads="1"/>
            </p:cNvSpPr>
            <p:nvPr/>
          </p:nvSpPr>
          <p:spPr bwMode="auto">
            <a:xfrm>
              <a:off x="3523544" y="3423138"/>
              <a:ext cx="2470856" cy="73855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/>
              </a:outerShdw>
            </a:effectLst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Oval 15"/>
            <p:cNvSpPr>
              <a:spLocks noChangeArrowheads="1"/>
            </p:cNvSpPr>
            <p:nvPr/>
          </p:nvSpPr>
          <p:spPr bwMode="auto">
            <a:xfrm>
              <a:off x="3523544" y="4900246"/>
              <a:ext cx="2470856" cy="73855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/>
              </a:outerShdw>
            </a:effectLst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Text Box 16"/>
            <p:cNvSpPr txBox="1">
              <a:spLocks noChangeArrowheads="1"/>
            </p:cNvSpPr>
            <p:nvPr/>
          </p:nvSpPr>
          <p:spPr bwMode="auto">
            <a:xfrm>
              <a:off x="3959578" y="3528646"/>
              <a:ext cx="1598789" cy="5275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000" b="1"/>
                <a:t>Inicjatywy lokalne</a:t>
              </a:r>
            </a:p>
            <a:p>
              <a:pPr algn="ctr" eaLnBrk="0" hangingPunct="0">
                <a:spcBef>
                  <a:spcPct val="0"/>
                </a:spcBef>
              </a:pPr>
              <a:r>
                <a:rPr lang="en-US" sz="1000" b="1"/>
                <a:t>i współpraca regionalna</a:t>
              </a:r>
            </a:p>
          </p:txBody>
        </p:sp>
        <p:sp>
          <p:nvSpPr>
            <p:cNvPr id="54" name="Text Box 17"/>
            <p:cNvSpPr txBox="1">
              <a:spLocks noChangeArrowheads="1"/>
            </p:cNvSpPr>
            <p:nvPr/>
          </p:nvSpPr>
          <p:spPr bwMode="auto">
            <a:xfrm>
              <a:off x="3959578" y="5111262"/>
              <a:ext cx="1598789" cy="42203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0"/>
                </a:spcBef>
              </a:pPr>
              <a:r>
                <a:rPr lang="pl-PL" sz="1000" b="1"/>
                <a:t>Gospodarka</a:t>
              </a:r>
            </a:p>
            <a:p>
              <a:pPr algn="ctr" eaLnBrk="0" hangingPunct="0">
                <a:spcBef>
                  <a:spcPct val="0"/>
                </a:spcBef>
              </a:pPr>
              <a:r>
                <a:rPr lang="en-US" sz="1000" b="1"/>
                <a:t>i przedsiębiorczość</a:t>
              </a: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5994400" y="2262554"/>
              <a:ext cx="2906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6" name="Line 19"/>
            <p:cNvSpPr>
              <a:spLocks noChangeShapeType="1"/>
            </p:cNvSpPr>
            <p:nvPr/>
          </p:nvSpPr>
          <p:spPr bwMode="auto">
            <a:xfrm>
              <a:off x="1924756" y="2740269"/>
              <a:ext cx="1598789" cy="9993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Line 20"/>
            <p:cNvSpPr>
              <a:spLocks noChangeShapeType="1"/>
            </p:cNvSpPr>
            <p:nvPr/>
          </p:nvSpPr>
          <p:spPr bwMode="auto">
            <a:xfrm flipH="1">
              <a:off x="5994400" y="2740269"/>
              <a:ext cx="1453444" cy="9993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8" name="Line 21"/>
            <p:cNvSpPr>
              <a:spLocks noChangeShapeType="1"/>
            </p:cNvSpPr>
            <p:nvPr/>
          </p:nvSpPr>
          <p:spPr bwMode="auto">
            <a:xfrm flipH="1">
              <a:off x="5994400" y="2740269"/>
              <a:ext cx="1453444" cy="25820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9" name="Line 22"/>
            <p:cNvSpPr>
              <a:spLocks noChangeShapeType="1"/>
            </p:cNvSpPr>
            <p:nvPr/>
          </p:nvSpPr>
          <p:spPr bwMode="auto">
            <a:xfrm>
              <a:off x="1924756" y="2740269"/>
              <a:ext cx="1598789" cy="25820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0" name="Oval 23"/>
            <p:cNvSpPr>
              <a:spLocks noChangeArrowheads="1"/>
            </p:cNvSpPr>
            <p:nvPr/>
          </p:nvSpPr>
          <p:spPr bwMode="auto">
            <a:xfrm>
              <a:off x="1634067" y="1571612"/>
              <a:ext cx="484481" cy="351692"/>
            </a:xfrm>
            <a:prstGeom prst="ellipse">
              <a:avLst/>
            </a:prstGeom>
            <a:solidFill>
              <a:srgbClr val="00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61" name="Oval 24"/>
            <p:cNvSpPr>
              <a:spLocks noChangeArrowheads="1"/>
            </p:cNvSpPr>
            <p:nvPr/>
          </p:nvSpPr>
          <p:spPr bwMode="auto">
            <a:xfrm>
              <a:off x="4540956" y="1524000"/>
              <a:ext cx="484481" cy="351692"/>
            </a:xfrm>
            <a:prstGeom prst="ellipse">
              <a:avLst/>
            </a:prstGeom>
            <a:solidFill>
              <a:srgbClr val="00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Arial" pitchFamily="34" charset="0"/>
                </a:rPr>
                <a:t>3</a:t>
              </a:r>
            </a:p>
          </p:txBody>
        </p:sp>
        <p:sp>
          <p:nvSpPr>
            <p:cNvPr id="62" name="Oval 25"/>
            <p:cNvSpPr>
              <a:spLocks noChangeArrowheads="1"/>
            </p:cNvSpPr>
            <p:nvPr/>
          </p:nvSpPr>
          <p:spPr bwMode="auto">
            <a:xfrm>
              <a:off x="7302500" y="1524000"/>
              <a:ext cx="484481" cy="351692"/>
            </a:xfrm>
            <a:prstGeom prst="ellipse">
              <a:avLst/>
            </a:prstGeom>
            <a:solidFill>
              <a:srgbClr val="00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Arial" pitchFamily="34" charset="0"/>
                </a:rPr>
                <a:t>4</a:t>
              </a:r>
            </a:p>
          </p:txBody>
        </p:sp>
        <p:sp>
          <p:nvSpPr>
            <p:cNvPr id="63" name="Oval 26"/>
            <p:cNvSpPr>
              <a:spLocks noChangeArrowheads="1"/>
            </p:cNvSpPr>
            <p:nvPr/>
          </p:nvSpPr>
          <p:spPr bwMode="auto">
            <a:xfrm>
              <a:off x="4395611" y="3001108"/>
              <a:ext cx="484481" cy="351692"/>
            </a:xfrm>
            <a:prstGeom prst="ellipse">
              <a:avLst/>
            </a:prstGeom>
            <a:solidFill>
              <a:srgbClr val="00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Arial" pitchFamily="34" charset="0"/>
                </a:rPr>
                <a:t>5</a:t>
              </a:r>
            </a:p>
          </p:txBody>
        </p:sp>
        <p:sp>
          <p:nvSpPr>
            <p:cNvPr id="64" name="Oval 27"/>
            <p:cNvSpPr>
              <a:spLocks noChangeArrowheads="1"/>
            </p:cNvSpPr>
            <p:nvPr/>
          </p:nvSpPr>
          <p:spPr bwMode="auto">
            <a:xfrm>
              <a:off x="4395611" y="4478215"/>
              <a:ext cx="484481" cy="351692"/>
            </a:xfrm>
            <a:prstGeom prst="ellipse">
              <a:avLst/>
            </a:prstGeom>
            <a:solidFill>
              <a:srgbClr val="00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  <a:latin typeface="Arial" pitchFamily="34" charset="0"/>
                </a:rPr>
                <a:t>2</a:t>
              </a:r>
            </a:p>
          </p:txBody>
        </p:sp>
        <p:sp>
          <p:nvSpPr>
            <p:cNvPr id="65" name="Line 28"/>
            <p:cNvSpPr>
              <a:spLocks noChangeShapeType="1"/>
            </p:cNvSpPr>
            <p:nvPr/>
          </p:nvSpPr>
          <p:spPr bwMode="auto">
            <a:xfrm>
              <a:off x="3232856" y="2262554"/>
              <a:ext cx="2906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6" name="pole tekstowe 65"/>
          <p:cNvSpPr txBox="1"/>
          <p:nvPr/>
        </p:nvSpPr>
        <p:spPr>
          <a:xfrm>
            <a:off x="373005" y="5619780"/>
            <a:ext cx="8453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000099"/>
                </a:solidFill>
              </a:rPr>
              <a:t>Pola strategiczne rozwoju powiatu wyznaczone w przyjętej w 2002 r.</a:t>
            </a:r>
          </a:p>
          <a:p>
            <a:pPr algn="ctr"/>
            <a:r>
              <a:rPr lang="pl-PL" sz="2000" b="1" i="1" dirty="0" smtClean="0">
                <a:solidFill>
                  <a:srgbClr val="000099"/>
                </a:solidFill>
              </a:rPr>
              <a:t>Strategii Rozwoju Powiatu Strzyżowskiego na lata 2002 - 2010</a:t>
            </a:r>
            <a:endParaRPr lang="pl-PL" sz="2000" b="1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43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44" name="Gwiazda 6-ramienna 43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Gwiazda 6-ramienna 44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Gwiazda 6-ramienna 45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Gwiazda 6-ramienna 46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Gwiazda 6-ramienna 47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Gwiazda 6-ramienna 48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Gwiazda 6-ramienna 49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Gwiazda 6-ramienna 50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2" name="Gwiazda 6-ramienna 51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3" name="Gwiazda 6-ramienna 52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4" name="Gwiazda 6-ramienna 53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" name="Gwiazda 6-ramienna 54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6" name="Gwiazda 6-ramienna 55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7" name="Gwiazda 6-ramienna 56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8" name="Gwiazda 6-ramienna 57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aphicFrame>
        <p:nvGraphicFramePr>
          <p:cNvPr id="24" name="Tabela 23"/>
          <p:cNvGraphicFramePr>
            <a:graphicFrameLocks noGrp="1"/>
          </p:cNvGraphicFramePr>
          <p:nvPr/>
        </p:nvGraphicFramePr>
        <p:xfrm>
          <a:off x="336492" y="2406636"/>
          <a:ext cx="8507530" cy="377471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{775DCB02-9BB8-47FD-8907-85C794F793BA}</a:tableStyleId>
              </a:tblPr>
              <a:tblGrid>
                <a:gridCol w="2081241"/>
                <a:gridCol w="1533546"/>
                <a:gridCol w="1460520"/>
                <a:gridCol w="1460520"/>
                <a:gridCol w="1971703"/>
              </a:tblGrid>
              <a:tr h="42305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b="1" kern="1200" dirty="0"/>
                        <a:t>1999 - 2002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b="1" kern="1200"/>
                        <a:t>2003 - 2006</a:t>
                      </a:r>
                      <a:endParaRPr lang="pl-PL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b="1" kern="1200" dirty="0"/>
                        <a:t>2007 - 2008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b="1" kern="1200" dirty="0"/>
                        <a:t>Ogółem/Średnio</a:t>
                      </a:r>
                      <a:endParaRPr lang="pl-PL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84291"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dirty="0"/>
                        <a:t>Dochody </a:t>
                      </a:r>
                      <a:r>
                        <a:rPr lang="pl-PL" sz="1800" kern="1200" dirty="0" smtClean="0"/>
                        <a:t>ogółem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111.476.474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155.640.318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88.407.355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355.524.147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84291"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dirty="0"/>
                        <a:t>Wydatki </a:t>
                      </a:r>
                      <a:r>
                        <a:rPr lang="pl-PL" sz="1800" kern="1200" dirty="0" smtClean="0"/>
                        <a:t>ogółem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112.564.886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160.600.932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92.099.065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365.264.883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576437"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dirty="0"/>
                        <a:t>Zwiększenia </a:t>
                      </a:r>
                      <a:r>
                        <a:rPr lang="pl-PL" sz="1800" kern="1200" dirty="0" smtClean="0"/>
                        <a:t>dochodów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15.487.669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17.876.139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b="1" kern="1200" dirty="0">
                          <a:solidFill>
                            <a:srgbClr val="FF0000"/>
                          </a:solidFill>
                        </a:rPr>
                        <a:t>18.952.365</a:t>
                      </a:r>
                      <a:endParaRPr lang="pl-PL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b="1" kern="1200" dirty="0">
                          <a:solidFill>
                            <a:srgbClr val="FF0000"/>
                          </a:solidFill>
                        </a:rPr>
                        <a:t>52.316.173</a:t>
                      </a:r>
                      <a:endParaRPr lang="pl-PL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49684"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dirty="0"/>
                        <a:t>Zadłużenie na koniec </a:t>
                      </a:r>
                      <a:r>
                        <a:rPr lang="pl-PL" sz="1800" kern="1200" dirty="0" smtClean="0"/>
                        <a:t>okresu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1.449.983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5.423.131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8.585.629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8.585.629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60724"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dirty="0"/>
                        <a:t>% </a:t>
                      </a:r>
                      <a:r>
                        <a:rPr lang="pl-PL" sz="1800" kern="1200" dirty="0" smtClean="0"/>
                        <a:t>zadłużenia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4,86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15,23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18,08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18,08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316317"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dirty="0" smtClean="0"/>
                        <a:t>Wydatki</a:t>
                      </a:r>
                      <a:r>
                        <a:rPr lang="pl-PL" sz="1800" kern="1200" baseline="0" dirty="0" smtClean="0"/>
                        <a:t> inwestycyjne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8.522.589 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20.121.127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b="1" kern="1200" dirty="0">
                          <a:solidFill>
                            <a:srgbClr val="FF0000"/>
                          </a:solidFill>
                        </a:rPr>
                        <a:t>19.325.738</a:t>
                      </a:r>
                      <a:endParaRPr lang="pl-PL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47.969.454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</a:tr>
              <a:tr h="497073"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dirty="0"/>
                        <a:t>% wydatków </a:t>
                      </a:r>
                      <a:r>
                        <a:rPr lang="pl-PL" sz="1800" kern="1200" dirty="0" smtClean="0"/>
                        <a:t>inwestycyjnych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7,57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/>
                        <a:t>12,53</a:t>
                      </a:r>
                      <a:endParaRPr lang="pl-PL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b="1" kern="1200" dirty="0">
                          <a:solidFill>
                            <a:srgbClr val="FF0000"/>
                          </a:solidFill>
                        </a:rPr>
                        <a:t>20,98</a:t>
                      </a:r>
                      <a:endParaRPr lang="pl-PL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fontAlgn="base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pl-PL" sz="1800" kern="1200" dirty="0"/>
                        <a:t>13,69</a:t>
                      </a:r>
                      <a:endParaRPr lang="pl-PL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766" marR="60766" marT="0" marB="0">
                    <a:cell3D prstMaterial="dkEdge">
                      <a:bevel prst="convex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25" name="pole tekstowe 24"/>
          <p:cNvSpPr txBox="1"/>
          <p:nvPr/>
        </p:nvSpPr>
        <p:spPr>
          <a:xfrm>
            <a:off x="556670" y="1566837"/>
            <a:ext cx="8030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000099"/>
                </a:solidFill>
              </a:rPr>
              <a:t>ISTOTNE PARAMETRY BUDŻETU POWIATU STRZYŻOWSKIEGO</a:t>
            </a:r>
          </a:p>
          <a:p>
            <a:pPr algn="ctr"/>
            <a:r>
              <a:rPr lang="pl-PL" sz="2000" b="1" dirty="0" smtClean="0">
                <a:solidFill>
                  <a:srgbClr val="000099"/>
                </a:solidFill>
              </a:rPr>
              <a:t>W KOLEJNYCH LATACH</a:t>
            </a:r>
            <a:endParaRPr lang="pl-PL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6" descr="jkpmai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27" y="3173409"/>
            <a:ext cx="2663825" cy="1209675"/>
          </a:xfrm>
          <a:prstGeom prst="rect">
            <a:avLst/>
          </a:prstGeom>
          <a:noFill/>
        </p:spPr>
      </p:pic>
      <p:pic>
        <p:nvPicPr>
          <p:cNvPr id="23" name="Picture 33" descr="naglowek_sap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14" y="2114532"/>
            <a:ext cx="5276850" cy="923925"/>
          </a:xfrm>
          <a:prstGeom prst="rect">
            <a:avLst/>
          </a:prstGeom>
          <a:noFill/>
        </p:spPr>
      </p:pic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6689754" y="1676376"/>
            <a:ext cx="18430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 dirty="0"/>
              <a:t>KONTRAKT</a:t>
            </a:r>
          </a:p>
          <a:p>
            <a:r>
              <a:rPr lang="pl-PL" sz="1600" dirty="0"/>
              <a:t>DLA</a:t>
            </a:r>
          </a:p>
          <a:p>
            <a:r>
              <a:rPr lang="pl-PL" sz="1600" dirty="0"/>
              <a:t>WOJEWÓDZTWA</a:t>
            </a:r>
          </a:p>
        </p:txBody>
      </p:sp>
      <p:pic>
        <p:nvPicPr>
          <p:cNvPr id="25" name="Picture 60" descr="DSCN0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5428" y="1858941"/>
            <a:ext cx="3270094" cy="390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26" name="Picture 7" descr="http://www.podkarpackie.pl/rr/fs/dokumenty/2005/03/logo_zporr3_1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6330146" y="2479662"/>
            <a:ext cx="2686870" cy="131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953" y="4524390"/>
            <a:ext cx="2673324" cy="778310"/>
          </a:xfrm>
          <a:prstGeom prst="rect">
            <a:avLst/>
          </a:prstGeom>
          <a:noFill/>
        </p:spPr>
      </p:pic>
      <p:sp>
        <p:nvSpPr>
          <p:cNvPr id="28" name="pole tekstowe 27"/>
          <p:cNvSpPr txBox="1"/>
          <p:nvPr/>
        </p:nvSpPr>
        <p:spPr>
          <a:xfrm>
            <a:off x="920700" y="5473728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rgbClr val="000099"/>
                </a:solidFill>
              </a:rPr>
              <a:t>…..</a:t>
            </a:r>
            <a:endParaRPr lang="pl-PL" sz="2800" b="1" dirty="0">
              <a:solidFill>
                <a:srgbClr val="000099"/>
              </a:solidFill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7200936" y="5473728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rgbClr val="000099"/>
                </a:solidFill>
              </a:rPr>
              <a:t>…..</a:t>
            </a:r>
            <a:endParaRPr lang="pl-PL" sz="2800" b="1" dirty="0">
              <a:solidFill>
                <a:srgbClr val="000099"/>
              </a:solidFill>
            </a:endParaRPr>
          </a:p>
        </p:txBody>
      </p:sp>
      <p:pic>
        <p:nvPicPr>
          <p:cNvPr id="30" name="Obraz 29" descr="33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3965" y="4049721"/>
            <a:ext cx="2370699" cy="1022364"/>
          </a:xfrm>
          <a:prstGeom prst="rect">
            <a:avLst/>
          </a:prstGeom>
        </p:spPr>
      </p:pic>
      <p:pic>
        <p:nvPicPr>
          <p:cNvPr id="31" name="Obraz 1" descr="herb powiat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34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35" name="Gwiazda 6-ramienna 34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Gwiazda 6-ramienna 35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Gwiazda 6-ramienna 36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Gwiazda 6-ramienna 37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Gwiazda 6-ramienna 38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Gwiazda 6-ramienna 39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Gwiazda 6-ramienna 40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" name="Gwiazda 6-ramienna 41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Gwiazda 6-ramienna 42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" name="Gwiazda 6-ramienna 43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Gwiazda 6-ramienna 44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Gwiazda 6-ramienna 45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Gwiazda 6-ramienna 46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Gwiazda 6-ramienna 47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Gwiazda 6-ramienna 48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0" name="Symbol zastępczy tabeli 49"/>
          <p:cNvSpPr>
            <a:spLocks noGrp="1"/>
          </p:cNvSpPr>
          <p:nvPr>
            <p:ph type="tbl" idx="1"/>
          </p:nvPr>
        </p:nvSpPr>
        <p:spPr/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2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34" name="Gwiazda 6-ramienna 33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Gwiazda 6-ramienna 34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Gwiazda 6-ramienna 35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Gwiazda 6-ramienna 36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Gwiazda 6-ramienna 37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Gwiazda 6-ramienna 38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Gwiazda 6-ramienna 39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Gwiazda 6-ramienna 40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" name="Gwiazda 6-ramienna 41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Gwiazda 6-ramienna 42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" name="Gwiazda 6-ramienna 43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Gwiazda 6-ramienna 44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Gwiazda 6-ramienna 45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Gwiazda 6-ramienna 46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Gwiazda 6-ramienna 47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77" name="Text Box 3"/>
          <p:cNvSpPr txBox="1">
            <a:spLocks noChangeArrowheads="1"/>
          </p:cNvSpPr>
          <p:nvPr/>
        </p:nvSpPr>
        <p:spPr bwMode="auto">
          <a:xfrm>
            <a:off x="208697" y="5327676"/>
            <a:ext cx="872660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0099"/>
                </a:solidFill>
              </a:rPr>
              <a:t>I miejsce Powiatu Strzyżowskiego wg </a:t>
            </a:r>
            <a:r>
              <a:rPr lang="pl-PL" sz="2000" b="1" dirty="0" smtClean="0">
                <a:solidFill>
                  <a:srgbClr val="000099"/>
                </a:solidFill>
              </a:rPr>
              <a:t>badań  </a:t>
            </a:r>
            <a:r>
              <a:rPr lang="pl-PL" sz="2000" b="1" dirty="0" err="1" smtClean="0">
                <a:solidFill>
                  <a:srgbClr val="000099"/>
                </a:solidFill>
              </a:rPr>
              <a:t>Agrotec</a:t>
            </a:r>
            <a:r>
              <a:rPr lang="pl-PL" sz="2000" b="1" dirty="0" smtClean="0">
                <a:solidFill>
                  <a:srgbClr val="000099"/>
                </a:solidFill>
              </a:rPr>
              <a:t> Polska (2008 r.)</a:t>
            </a:r>
          </a:p>
          <a:p>
            <a:pPr algn="ctr"/>
            <a:r>
              <a:rPr lang="pl-PL" sz="2000" b="1" dirty="0" smtClean="0">
                <a:solidFill>
                  <a:srgbClr val="000099"/>
                </a:solidFill>
              </a:rPr>
              <a:t>w </a:t>
            </a:r>
            <a:r>
              <a:rPr lang="pl-PL" sz="2000" b="1" dirty="0" smtClean="0">
                <a:solidFill>
                  <a:srgbClr val="000099"/>
                </a:solidFill>
              </a:rPr>
              <a:t>województwie pod względem aktywności w wykorzystaniu funduszy unijnych – ogółem w latach 1999 - 2006 31 projektów za kwotę 12.337.005 zł</a:t>
            </a:r>
            <a:endParaRPr lang="pl-PL" sz="2000" b="1" dirty="0">
              <a:solidFill>
                <a:srgbClr val="000099"/>
              </a:solidFill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418" y="1457298"/>
            <a:ext cx="7485165" cy="39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az 1" descr="herb powiat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33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34" name="Gwiazda 6-ramienna 33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Gwiazda 6-ramienna 34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Gwiazda 6-ramienna 35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Gwiazda 6-ramienna 36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Gwiazda 6-ramienna 37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Gwiazda 6-ramienna 38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Gwiazda 6-ramienna 39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Gwiazda 6-ramienna 40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" name="Gwiazda 6-ramienna 41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Gwiazda 6-ramienna 42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" name="Gwiazda 6-ramienna 43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Gwiazda 6-ramienna 44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Gwiazda 6-ramienna 45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Gwiazda 6-ramienna 46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Gwiazda 6-ramienna 47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74" name="Group 1"/>
          <p:cNvGrpSpPr>
            <a:grpSpLocks noChangeAspect="1"/>
          </p:cNvGrpSpPr>
          <p:nvPr/>
        </p:nvGrpSpPr>
        <p:grpSpPr bwMode="auto">
          <a:xfrm>
            <a:off x="1614552" y="1019142"/>
            <a:ext cx="5367306" cy="4507329"/>
            <a:chOff x="2560" y="9733"/>
            <a:chExt cx="9299" cy="7809"/>
          </a:xfrm>
        </p:grpSpPr>
        <p:sp>
          <p:nvSpPr>
            <p:cNvPr id="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22" y="9733"/>
              <a:ext cx="9137" cy="76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aphicFrame>
          <p:nvGraphicFramePr>
            <p:cNvPr id="76" name="Object 2"/>
            <p:cNvGraphicFramePr>
              <a:graphicFrameLocks noChangeAspect="1"/>
            </p:cNvGraphicFramePr>
            <p:nvPr/>
          </p:nvGraphicFramePr>
          <p:xfrm>
            <a:off x="2560" y="10111"/>
            <a:ext cx="8968" cy="7431"/>
          </p:xfrm>
          <a:graphic>
            <a:graphicData uri="http://schemas.openxmlformats.org/presentationml/2006/ole">
              <p:oleObj spid="_x0000_s45060" name="Wykres" r:id="rId5" imgW="7286760" imgH="5200650" progId="MSGraph.Chart.8">
                <p:embed/>
              </p:oleObj>
            </a:graphicData>
          </a:graphic>
        </p:graphicFrame>
      </p:grpSp>
      <p:sp>
        <p:nvSpPr>
          <p:cNvPr id="77" name="Text Box 3"/>
          <p:cNvSpPr txBox="1">
            <a:spLocks noChangeArrowheads="1"/>
          </p:cNvSpPr>
          <p:nvPr/>
        </p:nvSpPr>
        <p:spPr bwMode="auto">
          <a:xfrm>
            <a:off x="299979" y="5473728"/>
            <a:ext cx="87266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000099"/>
                </a:solidFill>
              </a:rPr>
              <a:t>Struktura wydatków inwestycyjnych Powiatu Strzyżowskiego </a:t>
            </a:r>
            <a:endParaRPr lang="pl-PL" sz="2000" b="1" dirty="0" smtClean="0">
              <a:solidFill>
                <a:srgbClr val="000099"/>
              </a:solidFill>
            </a:endParaRPr>
          </a:p>
          <a:p>
            <a:pPr algn="ctr"/>
            <a:r>
              <a:rPr lang="pl-PL" sz="2000" b="1" dirty="0" smtClean="0">
                <a:solidFill>
                  <a:srgbClr val="000099"/>
                </a:solidFill>
              </a:rPr>
              <a:t>w </a:t>
            </a:r>
            <a:r>
              <a:rPr lang="pl-PL" sz="2000" b="1" dirty="0">
                <a:solidFill>
                  <a:srgbClr val="000099"/>
                </a:solidFill>
              </a:rPr>
              <a:t>latach 1999 – </a:t>
            </a:r>
            <a:r>
              <a:rPr lang="pl-PL" sz="2000" b="1" dirty="0" smtClean="0">
                <a:solidFill>
                  <a:srgbClr val="000099"/>
                </a:solidFill>
              </a:rPr>
              <a:t>2006 - ogółem </a:t>
            </a:r>
            <a:r>
              <a:rPr lang="pl-PL" sz="2000" b="1" dirty="0">
                <a:solidFill>
                  <a:srgbClr val="000099"/>
                </a:solidFill>
              </a:rPr>
              <a:t>45 363 490 zł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2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44" name="Gwiazda 6-ramienna 43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Gwiazda 6-ramienna 44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Gwiazda 6-ramienna 45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Gwiazda 6-ramienna 46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Gwiazda 6-ramienna 47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Gwiazda 6-ramienna 48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Gwiazda 6-ramienna 49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Gwiazda 6-ramienna 50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2" name="Gwiazda 6-ramienna 51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3" name="Gwiazda 6-ramienna 52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4" name="Gwiazda 6-ramienna 53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" name="Gwiazda 6-ramienna 54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6" name="Gwiazda 6-ramienna 55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7" name="Gwiazda 6-ramienna 56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8" name="Gwiazda 6-ramienna 57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5" name="pole tekstowe 24"/>
          <p:cNvSpPr txBox="1"/>
          <p:nvPr/>
        </p:nvSpPr>
        <p:spPr>
          <a:xfrm>
            <a:off x="845916" y="1457298"/>
            <a:ext cx="7452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000099"/>
                </a:solidFill>
              </a:rPr>
              <a:t>WYDATKI NA DROGI POWIATOWE W KOLEJNYCH LATACH</a:t>
            </a:r>
            <a:endParaRPr lang="pl-PL" sz="2000" b="1" dirty="0">
              <a:solidFill>
                <a:srgbClr val="000099"/>
              </a:solidFill>
            </a:endParaRPr>
          </a:p>
        </p:txBody>
      </p:sp>
      <p:graphicFrame>
        <p:nvGraphicFramePr>
          <p:cNvPr id="27" name="Wykres 26"/>
          <p:cNvGraphicFramePr/>
          <p:nvPr/>
        </p:nvGraphicFramePr>
        <p:xfrm>
          <a:off x="1504908" y="1822429"/>
          <a:ext cx="6134184" cy="4564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Symbol zastępczy tabeli 28"/>
          <p:cNvSpPr>
            <a:spLocks noGrp="1"/>
          </p:cNvSpPr>
          <p:nvPr>
            <p:ph type="tbl" idx="1"/>
          </p:nvPr>
        </p:nvSpPr>
        <p:spPr/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6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7" name="Gwiazda 6-ramienna 6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Gwiazda 6-ramienna 7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Gwiazda 6-ramienna 8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Gwiazda 6-ramienna 9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Gwiazda 6-ramienna 10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Gwiazda 6-ramienna 11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wiazda 6-ramienna 12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Gwiazda 6-ramienna 20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aphicFrame>
        <p:nvGraphicFramePr>
          <p:cNvPr id="22" name="Tabela 21"/>
          <p:cNvGraphicFramePr>
            <a:graphicFrameLocks noGrp="1"/>
          </p:cNvGraphicFramePr>
          <p:nvPr/>
        </p:nvGraphicFramePr>
        <p:xfrm>
          <a:off x="482544" y="2333610"/>
          <a:ext cx="8324963" cy="3962400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{08FB837D-C827-4EFA-A057-4D05807E0F7C}</a:tableStyleId>
              </a:tblPr>
              <a:tblGrid>
                <a:gridCol w="1655333"/>
                <a:gridCol w="1050820"/>
                <a:gridCol w="1050820"/>
                <a:gridCol w="1052485"/>
                <a:gridCol w="1155736"/>
                <a:gridCol w="1170725"/>
                <a:gridCol w="1189044"/>
              </a:tblGrid>
              <a:tr h="23812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 dirty="0"/>
                        <a:t>Rok/ </a:t>
                      </a:r>
                      <a:r>
                        <a:rPr lang="pl-PL" sz="2000" dirty="0" smtClean="0"/>
                        <a:t>długość</a:t>
                      </a:r>
                      <a:r>
                        <a:rPr lang="pl-PL" sz="2000" baseline="0" dirty="0" smtClean="0"/>
                        <a:t> </a:t>
                      </a:r>
                      <a:r>
                        <a:rPr lang="pl-PL" sz="2000" dirty="0" smtClean="0"/>
                        <a:t>w </a:t>
                      </a:r>
                      <a:r>
                        <a:rPr lang="pl-PL" sz="2000" dirty="0" err="1"/>
                        <a:t>mb</a:t>
                      </a:r>
                      <a:r>
                        <a:rPr lang="pl-PL" sz="2000" dirty="0"/>
                        <a:t>.</a:t>
                      </a:r>
                      <a:endParaRPr lang="pl-P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Powiat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Gmina Czudec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Gmina Frysztak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Gmina Niebylec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Gmina Strzyżów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Gmina Wiśniowa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1999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8.927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2.481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1.809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2.389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1.169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1.079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2000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9.298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2.660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1.660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1.480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2.098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1.400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2001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9.116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1.700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2.164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1.752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1.800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1.700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2002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8.525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1.815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1.700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1.720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1.640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1.650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2003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7.500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900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2.060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900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2.970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670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2004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7.020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1.490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710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1.340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1.480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2.000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2005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11.440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1.060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2.140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3.630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3.110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1.500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2006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9.150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1.595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1.330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1.690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1.830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2.705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2007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</a:rPr>
                        <a:t>20.145</a:t>
                      </a:r>
                      <a:endParaRPr lang="pl-PL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2.525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9.360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2.875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4.045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1.340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2008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14.360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1.720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3.230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1.130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6.460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1.820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Razem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highlight>
                            <a:srgbClr val="C0C0C0"/>
                          </a:highlight>
                        </a:rPr>
                        <a:t>105.481</a:t>
                      </a:r>
                      <a:endParaRPr lang="pl-PL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17.946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26.163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 dirty="0"/>
                        <a:t>18.906</a:t>
                      </a:r>
                      <a:endParaRPr lang="pl-P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/>
                        <a:t>26.602</a:t>
                      </a:r>
                      <a:endParaRPr lang="pl-PL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2000" dirty="0"/>
                        <a:t>15.864</a:t>
                      </a:r>
                      <a:endParaRPr lang="pl-PL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cell3D prstMaterial="dkEdge">
                      <a:bevel prst="relaxedInse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6" name="pole tekstowe 25"/>
          <p:cNvSpPr txBox="1"/>
          <p:nvPr/>
        </p:nvSpPr>
        <p:spPr>
          <a:xfrm>
            <a:off x="487869" y="1457298"/>
            <a:ext cx="8168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99"/>
                </a:solidFill>
              </a:rPr>
              <a:t>DŁUGOŚĆ ZMODERNIZOWANYCH ODCINKÓW DRÓG </a:t>
            </a:r>
          </a:p>
          <a:p>
            <a:pPr algn="ctr"/>
            <a:r>
              <a:rPr lang="pl-PL" sz="2400" b="1" dirty="0" smtClean="0">
                <a:solidFill>
                  <a:srgbClr val="000099"/>
                </a:solidFill>
              </a:rPr>
              <a:t>POWIATOWYCH W POSZCZEGÓLNYCH LATACH</a:t>
            </a:r>
            <a:endParaRPr lang="pl-PL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3671888" y="4652963"/>
            <a:ext cx="487680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l-PL"/>
          </a:p>
        </p:txBody>
      </p:sp>
      <p:graphicFrame>
        <p:nvGraphicFramePr>
          <p:cNvPr id="4" name="Obiekt 41"/>
          <p:cNvGraphicFramePr/>
          <p:nvPr/>
        </p:nvGraphicFramePr>
        <p:xfrm>
          <a:off x="1504908" y="2443149"/>
          <a:ext cx="6162675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585460" y="1493811"/>
            <a:ext cx="79730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REALIZACJA ZADAŃ ZAPISANYCH W </a:t>
            </a: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STRATEGII ROZWOJU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POWIATU STRZYŻOWSKIEGO NA LATA 2002 – 2010</a:t>
            </a: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WG STANU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KONIEC 2006 R.</a:t>
            </a:r>
            <a:r>
              <a:rPr kumimoji="0" lang="pl-PL" sz="2000" b="1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lang="pl-PL" sz="2000" b="1" dirty="0" smtClean="0">
                <a:solidFill>
                  <a:srgbClr val="000099"/>
                </a:solidFill>
                <a:cs typeface="Arial" pitchFamily="34" charset="0"/>
              </a:rPr>
              <a:t>ŚREDNIO 48,8%</a:t>
            </a: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1" descr="herb powiat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9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10" name="Gwiazda 6-ramienna 9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Gwiazda 6-ramienna 10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Gwiazda 6-ramienna 11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wiazda 6-ramienna 12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Gwiazda 6-ramienna 20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" name="Text Box 8"/>
          <p:cNvSpPr txBox="1">
            <a:spLocks noChangeArrowheads="1"/>
          </p:cNvSpPr>
          <p:nvPr/>
        </p:nvSpPr>
        <p:spPr bwMode="auto">
          <a:xfrm>
            <a:off x="3657600" y="4648200"/>
            <a:ext cx="48768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l-PL"/>
          </a:p>
        </p:txBody>
      </p:sp>
      <p:pic>
        <p:nvPicPr>
          <p:cNvPr id="10" name="Obraz 1" descr="herb powiat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16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17" name="Gwiazda 6-ramienna 16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Gwiazda 6-ramienna 20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Gwiazda 6-ramienna 24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Gwiazda 6-ramienna 25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Gwiazda 6-ramienna 26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Gwiazda 6-ramienna 27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Gwiazda 6-ramienna 28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Gwiazda 6-ramienna 29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Gwiazda 6-ramienna 30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2" name="pole tekstowe 31"/>
          <p:cNvSpPr txBox="1"/>
          <p:nvPr/>
        </p:nvSpPr>
        <p:spPr>
          <a:xfrm>
            <a:off x="2746350" y="1311246"/>
            <a:ext cx="321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000099"/>
                </a:solidFill>
              </a:rPr>
              <a:t>DROGI POWIATOWE</a:t>
            </a:r>
            <a:endParaRPr lang="pl-PL" sz="2400" b="1" dirty="0">
              <a:solidFill>
                <a:srgbClr val="000099"/>
              </a:solidFill>
            </a:endParaRPr>
          </a:p>
        </p:txBody>
      </p:sp>
      <p:grpSp>
        <p:nvGrpSpPr>
          <p:cNvPr id="47" name="Grupa 46"/>
          <p:cNvGrpSpPr/>
          <p:nvPr/>
        </p:nvGrpSpPr>
        <p:grpSpPr>
          <a:xfrm>
            <a:off x="190440" y="4049721"/>
            <a:ext cx="3249657" cy="2227293"/>
            <a:chOff x="226953" y="2187558"/>
            <a:chExt cx="3468735" cy="2601760"/>
          </a:xfrm>
        </p:grpSpPr>
        <p:pic>
          <p:nvPicPr>
            <p:cNvPr id="58369" name="Picture 1" descr="C:\Users\Starosta\Desktop\X LAT POWIATU STRZYŻOWSKIEGO\X LAT ZDJĘCIA POWIAT STRZYŻOWSKI\ZABEZPIECZENIA PRZECIWOSUWISKOWE NA DROGACH POWIATOWYCH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953" y="2187558"/>
              <a:ext cx="3468735" cy="26017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pole tekstowe 36"/>
            <p:cNvSpPr txBox="1"/>
            <p:nvPr/>
          </p:nvSpPr>
          <p:spPr>
            <a:xfrm>
              <a:off x="299979" y="4341825"/>
              <a:ext cx="3339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rgbClr val="C00000"/>
                  </a:solidFill>
                </a:rPr>
                <a:t>Huta Gogołowska - Cieszyna</a:t>
              </a:r>
              <a:endParaRPr lang="pl-PL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3" name="Grupa 42"/>
          <p:cNvGrpSpPr/>
          <p:nvPr/>
        </p:nvGrpSpPr>
        <p:grpSpPr>
          <a:xfrm>
            <a:off x="263466" y="1712889"/>
            <a:ext cx="3176631" cy="2154267"/>
            <a:chOff x="4462461" y="3100025"/>
            <a:chExt cx="3440520" cy="2559060"/>
          </a:xfrm>
        </p:grpSpPr>
        <p:pic>
          <p:nvPicPr>
            <p:cNvPr id="58371" name="Picture 3" descr="C:\Users\Starosta\Desktop\Moje archiwum od 2007\pendrive 04.2007\Zdjęcia Powiat\Gbiska - nowa droga i przepust\DSCN219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62461" y="3100025"/>
              <a:ext cx="3440520" cy="25590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pole tekstowe 35"/>
            <p:cNvSpPr txBox="1"/>
            <p:nvPr/>
          </p:nvSpPr>
          <p:spPr>
            <a:xfrm>
              <a:off x="4481851" y="5217779"/>
              <a:ext cx="3382253" cy="372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>
                  <a:solidFill>
                    <a:srgbClr val="C00000"/>
                  </a:solidFill>
                </a:rPr>
                <a:t>Wysoka Strzyżowska - Gbiska</a:t>
              </a:r>
              <a:endParaRPr lang="pl-PL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5" name="Grupa 44"/>
          <p:cNvGrpSpPr/>
          <p:nvPr/>
        </p:nvGrpSpPr>
        <p:grpSpPr>
          <a:xfrm>
            <a:off x="5740415" y="1676376"/>
            <a:ext cx="3140119" cy="2171209"/>
            <a:chOff x="-2721043" y="828789"/>
            <a:chExt cx="2994066" cy="2260226"/>
          </a:xfrm>
        </p:grpSpPr>
        <p:pic>
          <p:nvPicPr>
            <p:cNvPr id="58370" name="Picture 2" descr="C:\Users\Starosta\Desktop\MOJE ZDJĘCIA\przeniesienie drogi Jazowa - Kozłówek 04.2007\IM00626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2721043" y="828789"/>
              <a:ext cx="2994066" cy="22602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pole tekstowe 37"/>
            <p:cNvSpPr txBox="1"/>
            <p:nvPr/>
          </p:nvSpPr>
          <p:spPr>
            <a:xfrm>
              <a:off x="-2682167" y="2614830"/>
              <a:ext cx="2824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rgbClr val="C00000"/>
                  </a:solidFill>
                </a:rPr>
                <a:t>Markuszowa - Wiśniowa</a:t>
              </a:r>
              <a:endParaRPr lang="pl-PL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4" name="Grupa 43"/>
          <p:cNvGrpSpPr/>
          <p:nvPr/>
        </p:nvGrpSpPr>
        <p:grpSpPr>
          <a:xfrm>
            <a:off x="5667390" y="4195773"/>
            <a:ext cx="3213144" cy="2081241"/>
            <a:chOff x="4864104" y="3027357"/>
            <a:chExt cx="3869263" cy="2901948"/>
          </a:xfrm>
        </p:grpSpPr>
        <p:pic>
          <p:nvPicPr>
            <p:cNvPr id="58372" name="Picture 4" descr="C:\Users\Starosta\Desktop\MOJE ZDJĘCIA\most w Gwoźnicy 10.2008\IMG_215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64104" y="3027357"/>
              <a:ext cx="3869263" cy="29019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pole tekstowe 39"/>
            <p:cNvSpPr txBox="1"/>
            <p:nvPr/>
          </p:nvSpPr>
          <p:spPr>
            <a:xfrm>
              <a:off x="5630877" y="5473728"/>
              <a:ext cx="2416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rgbClr val="C00000"/>
                  </a:solidFill>
                </a:rPr>
                <a:t>Niebylec - Gwoźnica</a:t>
              </a:r>
              <a:endParaRPr lang="pl-PL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Grupa 40"/>
          <p:cNvGrpSpPr/>
          <p:nvPr/>
        </p:nvGrpSpPr>
        <p:grpSpPr>
          <a:xfrm>
            <a:off x="2709837" y="2479662"/>
            <a:ext cx="3766508" cy="2824881"/>
            <a:chOff x="4645026" y="2078019"/>
            <a:chExt cx="3766508" cy="2824881"/>
          </a:xfrm>
        </p:grpSpPr>
        <p:pic>
          <p:nvPicPr>
            <p:cNvPr id="34" name="Obraz 33" descr="Rozścielacz na drodze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45026" y="2078019"/>
              <a:ext cx="3766508" cy="28248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pole tekstowe 34"/>
            <p:cNvSpPr txBox="1"/>
            <p:nvPr/>
          </p:nvSpPr>
          <p:spPr>
            <a:xfrm>
              <a:off x="5083182" y="4378338"/>
              <a:ext cx="2824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rgbClr val="C00000"/>
                  </a:solidFill>
                </a:rPr>
                <a:t>Pstrągowa – Nowa Wieś</a:t>
              </a:r>
              <a:endParaRPr lang="pl-PL" b="1" dirty="0">
                <a:solidFill>
                  <a:srgbClr val="C00000"/>
                </a:solidFill>
              </a:endParaRPr>
            </a:p>
          </p:txBody>
        </p:sp>
      </p:grp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4279896" y="5656293"/>
          <a:ext cx="730260" cy="439170"/>
        </p:xfrm>
        <a:graphic>
          <a:graphicData uri="http://schemas.openxmlformats.org/presentationml/2006/ole">
            <p:oleObj spid="_x0000_s53250" name="Obiekt powłoki pakowarki" showAsIcon="1" r:id="rId10" imgW="1143000" imgH="6868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361908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49" y="434934"/>
            <a:ext cx="1387494" cy="975563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2804" y="471447"/>
            <a:ext cx="6243723" cy="657234"/>
          </a:xfrm>
        </p:spPr>
        <p:txBody>
          <a:bodyPr/>
          <a:lstStyle/>
          <a:p>
            <a:pPr algn="ctr" eaLnBrk="1" hangingPunct="1"/>
            <a:r>
              <a:rPr lang="pl-PL" sz="1600" dirty="0" smtClean="0">
                <a:solidFill>
                  <a:srgbClr val="003399"/>
                </a:solidFill>
                <a:latin typeface="Arial" pitchFamily="34" charset="0"/>
              </a:rPr>
              <a:t>Robert Godek – Starosta Strzyżowski</a:t>
            </a:r>
            <a:r>
              <a:rPr lang="pl-PL" dirty="0" smtClean="0">
                <a:solidFill>
                  <a:srgbClr val="003399"/>
                </a:solidFill>
                <a:latin typeface="Arial" pitchFamily="34" charset="0"/>
              </a:rPr>
              <a:t/>
            </a:r>
            <a:br>
              <a:rPr lang="pl-PL" dirty="0" smtClean="0">
                <a:solidFill>
                  <a:srgbClr val="003399"/>
                </a:solidFill>
                <a:latin typeface="Arial" pitchFamily="34" charset="0"/>
              </a:rPr>
            </a:br>
            <a:r>
              <a:rPr lang="pl-PL" sz="2000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pl-PL" sz="1800" dirty="0" smtClean="0">
                <a:solidFill>
                  <a:srgbClr val="C00000"/>
                </a:solidFill>
                <a:latin typeface="+mn-lt"/>
              </a:rPr>
              <a:t>10 LAT POWIATU STRZYŻOWSKIEGO 1999 - 2009</a:t>
            </a:r>
            <a:r>
              <a:rPr lang="pl-PL" dirty="0" smtClean="0">
                <a:latin typeface="Arial" pitchFamily="34" charset="0"/>
              </a:rPr>
              <a:t/>
            </a:r>
            <a:br>
              <a:rPr lang="pl-PL" dirty="0" smtClean="0">
                <a:latin typeface="Arial" pitchFamily="34" charset="0"/>
              </a:rPr>
            </a:br>
            <a:endParaRPr lang="pl-PL" dirty="0" smtClean="0">
              <a:latin typeface="Arial" pitchFamily="34" charset="0"/>
            </a:endParaRPr>
          </a:p>
        </p:txBody>
      </p:sp>
      <p:pic>
        <p:nvPicPr>
          <p:cNvPr id="10" name="Picture 3" descr="C:\WINDOWS\Pulpit\mapy do prezentacji  i całość strategii\powia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05" y="1201707"/>
            <a:ext cx="8013591" cy="4892742"/>
          </a:xfrm>
          <a:prstGeom prst="rect">
            <a:avLst/>
          </a:prstGeom>
          <a:noFill/>
        </p:spPr>
      </p:pic>
      <p:grpSp>
        <p:nvGrpSpPr>
          <p:cNvPr id="28" name="Grupa 27"/>
          <p:cNvGrpSpPr/>
          <p:nvPr/>
        </p:nvGrpSpPr>
        <p:grpSpPr>
          <a:xfrm>
            <a:off x="1687473" y="1128681"/>
            <a:ext cx="5330898" cy="219078"/>
            <a:chOff x="1687473" y="1128681"/>
            <a:chExt cx="5330898" cy="219078"/>
          </a:xfrm>
        </p:grpSpPr>
        <p:sp>
          <p:nvSpPr>
            <p:cNvPr id="11" name="Gwiazda 6-ramienna 10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Gwiazda 6-ramienna 11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wiazda 6-ramienna 12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Gwiazda 6-ramienna 24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Gwiazda 6-ramienna 25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13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14" name="Gwiazda 6-ramienna 13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Gwiazda 6-ramienna 20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Gwiazda 6-ramienna 24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Gwiazda 6-ramienna 25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Gwiazda 6-ramienna 26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Gwiazda 6-ramienna 27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9" name="pole tekstowe 28"/>
          <p:cNvSpPr txBox="1"/>
          <p:nvPr/>
        </p:nvSpPr>
        <p:spPr>
          <a:xfrm>
            <a:off x="3768714" y="3575052"/>
            <a:ext cx="15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000099"/>
                </a:solidFill>
              </a:rPr>
              <a:t>OŚWIATA</a:t>
            </a:r>
            <a:endParaRPr lang="pl-PL" sz="2400" b="1" dirty="0">
              <a:solidFill>
                <a:srgbClr val="000099"/>
              </a:solidFill>
            </a:endParaRPr>
          </a:p>
        </p:txBody>
      </p:sp>
      <p:grpSp>
        <p:nvGrpSpPr>
          <p:cNvPr id="37" name="Grupa 36"/>
          <p:cNvGrpSpPr/>
          <p:nvPr/>
        </p:nvGrpSpPr>
        <p:grpSpPr>
          <a:xfrm>
            <a:off x="190440" y="1493811"/>
            <a:ext cx="2693991" cy="2414060"/>
            <a:chOff x="190440" y="1493811"/>
            <a:chExt cx="2693991" cy="2414060"/>
          </a:xfrm>
        </p:grpSpPr>
        <p:pic>
          <p:nvPicPr>
            <p:cNvPr id="57345" name="Picture 1" descr="C:\Users\Starosta\Desktop\X LAT POWIATU STRZYŻOWSKIEGO\X LAT ZDJĘCIA POWIAT STRZYŻOWSKI\ZMODERNIZOWANY OBIEKT SPECJALNEGO OŚRODKA SZKOLNO - WYCHOWAWCZEGO W STRZYŻOWI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440" y="1493811"/>
              <a:ext cx="2693991" cy="202049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6" name="pole tekstowe 35"/>
            <p:cNvSpPr txBox="1"/>
            <p:nvPr/>
          </p:nvSpPr>
          <p:spPr>
            <a:xfrm>
              <a:off x="336492" y="3538539"/>
              <a:ext cx="2300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SOSW w Strzyżowie</a:t>
              </a:r>
              <a:endParaRPr lang="pl-PL" dirty="0"/>
            </a:p>
          </p:txBody>
        </p:sp>
      </p:grpSp>
      <p:grpSp>
        <p:nvGrpSpPr>
          <p:cNvPr id="39" name="Grupa 38"/>
          <p:cNvGrpSpPr/>
          <p:nvPr/>
        </p:nvGrpSpPr>
        <p:grpSpPr>
          <a:xfrm>
            <a:off x="3074967" y="1347759"/>
            <a:ext cx="2839239" cy="2304521"/>
            <a:chOff x="3074967" y="1347759"/>
            <a:chExt cx="2839239" cy="2304521"/>
          </a:xfrm>
        </p:grpSpPr>
        <p:pic>
          <p:nvPicPr>
            <p:cNvPr id="30" name="Picture 2" descr="C:\Users\Starosta\AppData\Local\Microsoft\Windows\Temporary Internet Files\Content.IE5\VEM141FC\DSCN714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74967" y="1347759"/>
              <a:ext cx="2611251" cy="193518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8" name="pole tekstowe 37"/>
            <p:cNvSpPr txBox="1"/>
            <p:nvPr/>
          </p:nvSpPr>
          <p:spPr>
            <a:xfrm>
              <a:off x="3074967" y="3282948"/>
              <a:ext cx="2839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Nowe kierunki kształcenia</a:t>
              </a:r>
              <a:endParaRPr lang="pl-PL" dirty="0"/>
            </a:p>
          </p:txBody>
        </p:sp>
      </p:grpSp>
      <p:grpSp>
        <p:nvGrpSpPr>
          <p:cNvPr id="41" name="Grupa 40"/>
          <p:cNvGrpSpPr/>
          <p:nvPr/>
        </p:nvGrpSpPr>
        <p:grpSpPr>
          <a:xfrm>
            <a:off x="5776929" y="1457298"/>
            <a:ext cx="3365205" cy="2487086"/>
            <a:chOff x="5776929" y="1457298"/>
            <a:chExt cx="3365205" cy="2487086"/>
          </a:xfrm>
        </p:grpSpPr>
        <p:pic>
          <p:nvPicPr>
            <p:cNvPr id="32" name="Picture 4" descr="c:\Users\Starosta\Desktop\MOJE ZDJĘCIA\SOSW Frysztak 2006 - 2007\szkoła remonty\nowa część\prac komputer\S360007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13442" y="1457298"/>
              <a:ext cx="2738475" cy="205385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0" name="pole tekstowe 39"/>
            <p:cNvSpPr txBox="1"/>
            <p:nvPr/>
          </p:nvSpPr>
          <p:spPr>
            <a:xfrm>
              <a:off x="5776929" y="3575052"/>
              <a:ext cx="3365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Nowe pracownie i pomoce </a:t>
              </a:r>
              <a:r>
                <a:rPr lang="pl-PL" dirty="0" err="1" smtClean="0"/>
                <a:t>dyd</a:t>
              </a:r>
              <a:r>
                <a:rPr lang="pl-PL" dirty="0" smtClean="0"/>
                <a:t>.</a:t>
              </a:r>
              <a:endParaRPr lang="pl-PL" dirty="0"/>
            </a:p>
          </p:txBody>
        </p:sp>
      </p:grpSp>
      <p:grpSp>
        <p:nvGrpSpPr>
          <p:cNvPr id="43" name="Grupa 42"/>
          <p:cNvGrpSpPr/>
          <p:nvPr/>
        </p:nvGrpSpPr>
        <p:grpSpPr>
          <a:xfrm>
            <a:off x="263466" y="3867156"/>
            <a:ext cx="2701962" cy="2450573"/>
            <a:chOff x="263466" y="3867156"/>
            <a:chExt cx="2701962" cy="2450573"/>
          </a:xfrm>
        </p:grpSpPr>
        <p:pic>
          <p:nvPicPr>
            <p:cNvPr id="33" name="Obraz 32" descr="TYŁ I DRZEWA 2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3466" y="3867156"/>
              <a:ext cx="2701962" cy="202647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2" name="pole tekstowe 41"/>
            <p:cNvSpPr txBox="1"/>
            <p:nvPr/>
          </p:nvSpPr>
          <p:spPr>
            <a:xfrm>
              <a:off x="592083" y="5948397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SOSW Frysztak</a:t>
              </a:r>
              <a:endParaRPr lang="pl-PL" dirty="0"/>
            </a:p>
          </p:txBody>
        </p:sp>
      </p:grpSp>
      <p:grpSp>
        <p:nvGrpSpPr>
          <p:cNvPr id="48" name="Grupa 47"/>
          <p:cNvGrpSpPr/>
          <p:nvPr/>
        </p:nvGrpSpPr>
        <p:grpSpPr>
          <a:xfrm>
            <a:off x="3147993" y="4049721"/>
            <a:ext cx="2916183" cy="2377547"/>
            <a:chOff x="3147993" y="4049721"/>
            <a:chExt cx="2916183" cy="2377547"/>
          </a:xfrm>
        </p:grpSpPr>
        <p:pic>
          <p:nvPicPr>
            <p:cNvPr id="34" name="Obraz 33" descr="DSCN0262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84506" y="4049721"/>
              <a:ext cx="2774988" cy="208124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4" name="pole tekstowe 43"/>
            <p:cNvSpPr txBox="1"/>
            <p:nvPr/>
          </p:nvSpPr>
          <p:spPr>
            <a:xfrm>
              <a:off x="3147993" y="6057936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Zespół Szkół w Strzyżowie</a:t>
              </a:r>
              <a:endParaRPr lang="pl-PL" dirty="0"/>
            </a:p>
          </p:txBody>
        </p:sp>
      </p:grpSp>
      <p:grpSp>
        <p:nvGrpSpPr>
          <p:cNvPr id="47" name="Grupa 46"/>
          <p:cNvGrpSpPr/>
          <p:nvPr/>
        </p:nvGrpSpPr>
        <p:grpSpPr>
          <a:xfrm>
            <a:off x="6288111" y="3976695"/>
            <a:ext cx="2677620" cy="2304521"/>
            <a:chOff x="6288111" y="3976695"/>
            <a:chExt cx="2677620" cy="2304521"/>
          </a:xfrm>
        </p:grpSpPr>
        <p:pic>
          <p:nvPicPr>
            <p:cNvPr id="35" name="Obraz 34" descr="zdjęcia rodzinne 05.2007 009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88111" y="3976695"/>
              <a:ext cx="2677620" cy="200821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6" name="pole tekstowe 45"/>
            <p:cNvSpPr txBox="1"/>
            <p:nvPr/>
          </p:nvSpPr>
          <p:spPr>
            <a:xfrm>
              <a:off x="6361137" y="5911884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Zespół Szkół w Czudcu</a:t>
              </a:r>
              <a:endParaRPr lang="pl-PL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a 32"/>
          <p:cNvGrpSpPr/>
          <p:nvPr/>
        </p:nvGrpSpPr>
        <p:grpSpPr>
          <a:xfrm>
            <a:off x="4791078" y="2114532"/>
            <a:ext cx="4219813" cy="2852216"/>
            <a:chOff x="4791078" y="2114532"/>
            <a:chExt cx="4219813" cy="2852216"/>
          </a:xfrm>
        </p:grpSpPr>
        <p:pic>
          <p:nvPicPr>
            <p:cNvPr id="30" name="Obraz 29" descr="NOWA STRAZNICA PAŃSTWOWEJ STRAŻY POŻARNEJ W STRZYŻOWI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1078" y="2114532"/>
              <a:ext cx="4219813" cy="28480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pole tekstowe 31"/>
            <p:cNvSpPr txBox="1"/>
            <p:nvPr/>
          </p:nvSpPr>
          <p:spPr>
            <a:xfrm>
              <a:off x="4937130" y="4597416"/>
              <a:ext cx="3886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Nowa strażnica PSP w Strzyżowie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Obraz 1" descr="herb powiat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8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9" name="Gwiazda 6-ramienna 8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Gwiazda 6-ramienna 9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Gwiazda 6-ramienna 10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Gwiazda 6-ramienna 11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wiazda 6-ramienna 12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Gwiazda 6-ramienna 20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4" name="pole tekstowe 23"/>
          <p:cNvSpPr txBox="1"/>
          <p:nvPr/>
        </p:nvSpPr>
        <p:spPr>
          <a:xfrm>
            <a:off x="1176291" y="1384272"/>
            <a:ext cx="6804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000099"/>
                </a:solidFill>
              </a:rPr>
              <a:t>OCHRONA ZDROWIA, POMOC SPOŁECZNA, </a:t>
            </a:r>
          </a:p>
          <a:p>
            <a:pPr algn="ctr"/>
            <a:r>
              <a:rPr lang="pl-PL" sz="2400" b="1" dirty="0" smtClean="0">
                <a:solidFill>
                  <a:srgbClr val="000099"/>
                </a:solidFill>
              </a:rPr>
              <a:t>BEZPIECZEŃSTWO PUBLICZNE</a:t>
            </a:r>
            <a:endParaRPr lang="pl-PL" sz="2400" b="1" dirty="0">
              <a:solidFill>
                <a:srgbClr val="000099"/>
              </a:solidFill>
            </a:endParaRPr>
          </a:p>
        </p:txBody>
      </p:sp>
      <p:grpSp>
        <p:nvGrpSpPr>
          <p:cNvPr id="35" name="Grupa 34"/>
          <p:cNvGrpSpPr/>
          <p:nvPr/>
        </p:nvGrpSpPr>
        <p:grpSpPr>
          <a:xfrm>
            <a:off x="4389435" y="2187558"/>
            <a:ext cx="3979917" cy="2984939"/>
            <a:chOff x="4462461" y="2224071"/>
            <a:chExt cx="3979917" cy="2984939"/>
          </a:xfrm>
        </p:grpSpPr>
        <p:pic>
          <p:nvPicPr>
            <p:cNvPr id="25" name="Obraz 24" descr="Budowa nowego obiektu Domu Pomocy Społecznej w Gliniku Dolnym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62461" y="2224071"/>
              <a:ext cx="3979917" cy="29849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" name="pole tekstowe 33"/>
            <p:cNvSpPr txBox="1"/>
            <p:nvPr/>
          </p:nvSpPr>
          <p:spPr>
            <a:xfrm>
              <a:off x="4791078" y="4524390"/>
              <a:ext cx="34419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bg1"/>
                  </a:solidFill>
                </a:rPr>
                <a:t>Budowa nowego obiektu DPS</a:t>
              </a:r>
            </a:p>
            <a:p>
              <a:pPr algn="ctr"/>
              <a:r>
                <a:rPr lang="pl-PL" b="1" dirty="0" smtClean="0">
                  <a:solidFill>
                    <a:schemeClr val="bg1"/>
                  </a:solidFill>
                </a:rPr>
                <a:t>w Gliniku Dolnym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upa 40"/>
          <p:cNvGrpSpPr/>
          <p:nvPr/>
        </p:nvGrpSpPr>
        <p:grpSpPr>
          <a:xfrm>
            <a:off x="2308194" y="2406636"/>
            <a:ext cx="4527612" cy="3395709"/>
            <a:chOff x="2308194" y="2406636"/>
            <a:chExt cx="4527612" cy="3395709"/>
          </a:xfrm>
        </p:grpSpPr>
        <p:pic>
          <p:nvPicPr>
            <p:cNvPr id="27" name="Obraz 26" descr="FILIA DPS W BABICY ZMODERNIZOWANY OBIEKT NIECZYNNEJ SZKOŁY W PSTRĄGOWEJ WOLI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8194" y="2406636"/>
              <a:ext cx="4527612" cy="33957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pole tekstowe 37"/>
            <p:cNvSpPr txBox="1"/>
            <p:nvPr/>
          </p:nvSpPr>
          <p:spPr>
            <a:xfrm>
              <a:off x="2381220" y="5254650"/>
              <a:ext cx="4335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Filia DPS w Babicy w Pstrągowej Woli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upa 39"/>
          <p:cNvGrpSpPr/>
          <p:nvPr/>
        </p:nvGrpSpPr>
        <p:grpSpPr>
          <a:xfrm>
            <a:off x="1650960" y="2589201"/>
            <a:ext cx="4382146" cy="3286170"/>
            <a:chOff x="190440" y="398421"/>
            <a:chExt cx="4382146" cy="3286170"/>
          </a:xfrm>
        </p:grpSpPr>
        <p:pic>
          <p:nvPicPr>
            <p:cNvPr id="29" name="Obraz 28" descr="NOWY SPRZĘT MEDYCZNY W SZPITALU POWIATOWYM ZAKUPIONY ZE ŚRODKÓW BUDŻETU POWIATU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440" y="398421"/>
              <a:ext cx="4382146" cy="32861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pole tekstowe 38"/>
            <p:cNvSpPr txBox="1"/>
            <p:nvPr/>
          </p:nvSpPr>
          <p:spPr>
            <a:xfrm>
              <a:off x="263466" y="3173409"/>
              <a:ext cx="42242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>
                  <a:solidFill>
                    <a:schemeClr val="bg1"/>
                  </a:solidFill>
                </a:rPr>
                <a:t>Sprzęt medyczny w Szpitalu Powiatowym</a:t>
              </a:r>
              <a:endParaRPr lang="pl-PL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upa 42"/>
          <p:cNvGrpSpPr/>
          <p:nvPr/>
        </p:nvGrpSpPr>
        <p:grpSpPr>
          <a:xfrm>
            <a:off x="1103265" y="2735253"/>
            <a:ext cx="4284193" cy="3213144"/>
            <a:chOff x="373005" y="727038"/>
            <a:chExt cx="4284193" cy="3213144"/>
          </a:xfrm>
        </p:grpSpPr>
        <p:pic>
          <p:nvPicPr>
            <p:cNvPr id="26" name="Obraz 25" descr="MODERNIZACJA ELEWACJI PAŁACU WOŁKOWICKICH - KONOPKÓW OBECNIE DOMU DZIECKA IM. J. KORCZAKA W STRZYŻOWIE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3005" y="727038"/>
              <a:ext cx="4284193" cy="3213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pole tekstowe 41"/>
            <p:cNvSpPr txBox="1"/>
            <p:nvPr/>
          </p:nvSpPr>
          <p:spPr>
            <a:xfrm>
              <a:off x="446031" y="3465513"/>
              <a:ext cx="41745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>
                  <a:solidFill>
                    <a:schemeClr val="bg1"/>
                  </a:solidFill>
                </a:rPr>
                <a:t>Modernizacja budynków Domów Dziecka</a:t>
              </a:r>
              <a:endParaRPr lang="pl-PL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upa 44"/>
          <p:cNvGrpSpPr/>
          <p:nvPr/>
        </p:nvGrpSpPr>
        <p:grpSpPr>
          <a:xfrm>
            <a:off x="153927" y="2881305"/>
            <a:ext cx="4624980" cy="3468735"/>
            <a:chOff x="-466794" y="836577"/>
            <a:chExt cx="4624980" cy="3468735"/>
          </a:xfrm>
        </p:grpSpPr>
        <p:pic>
          <p:nvPicPr>
            <p:cNvPr id="28" name="Obraz 27" descr="NOWY AMBULANS POGOTOWIA RATUNKOWEGO W STRZYŻOWIE ZAKUPIONY PRZEZ POWIAT STRZYŻOWSKI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466794" y="836577"/>
              <a:ext cx="4624980" cy="34687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pole tekstowe 43"/>
            <p:cNvSpPr txBox="1"/>
            <p:nvPr/>
          </p:nvSpPr>
          <p:spPr>
            <a:xfrm>
              <a:off x="153927" y="3830643"/>
              <a:ext cx="3583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Nowoczesny sprzęt ratowniczy</a:t>
              </a:r>
              <a:endParaRPr lang="pl-PL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12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13" name="Gwiazda 6-ramienna 12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Gwiazda 6-ramienna 20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Gwiazda 6-ramienna 24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Gwiazda 6-ramienna 25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Gwiazda 6-ramienna 26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4389435" y="1858941"/>
            <a:ext cx="4376520" cy="3979917"/>
            <a:chOff x="4425948" y="1785915"/>
            <a:chExt cx="4084416" cy="2926080"/>
          </a:xfrm>
        </p:grpSpPr>
        <p:pic>
          <p:nvPicPr>
            <p:cNvPr id="54276" name="Picture 4" descr="c:\users\Starosta\Desktop\MOJE ZDJĘCIA\zdjęcia do raportu\zdjęcia do folderu o powiecie 2007\Imprezy\Podkarpackie Prezentacje Agroman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5948" y="1785915"/>
              <a:ext cx="3901440" cy="2926080"/>
            </a:xfrm>
            <a:prstGeom prst="rect">
              <a:avLst/>
            </a:prstGeom>
            <a:noFill/>
          </p:spPr>
        </p:pic>
        <p:sp>
          <p:nvSpPr>
            <p:cNvPr id="31" name="pole tekstowe 30"/>
            <p:cNvSpPr txBox="1"/>
            <p:nvPr/>
          </p:nvSpPr>
          <p:spPr>
            <a:xfrm>
              <a:off x="4462461" y="4305312"/>
              <a:ext cx="40479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>
                  <a:solidFill>
                    <a:srgbClr val="C00000"/>
                  </a:solidFill>
                </a:rPr>
                <a:t>Podkarpackie Prezentacje „</a:t>
              </a:r>
              <a:r>
                <a:rPr lang="pl-PL" sz="1600" b="1" dirty="0" err="1" smtClean="0">
                  <a:solidFill>
                    <a:srgbClr val="C00000"/>
                  </a:solidFill>
                </a:rPr>
                <a:t>Agromania</a:t>
              </a:r>
              <a:r>
                <a:rPr lang="pl-PL" sz="1600" b="1" dirty="0" smtClean="0">
                  <a:solidFill>
                    <a:srgbClr val="C00000"/>
                  </a:solidFill>
                </a:rPr>
                <a:t>”</a:t>
              </a:r>
              <a:endParaRPr lang="pl-PL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4" name="Grupa 33"/>
          <p:cNvGrpSpPr/>
          <p:nvPr/>
        </p:nvGrpSpPr>
        <p:grpSpPr>
          <a:xfrm>
            <a:off x="2819376" y="2004993"/>
            <a:ext cx="5501292" cy="4125969"/>
            <a:chOff x="2722008" y="1858941"/>
            <a:chExt cx="5501292" cy="4125969"/>
          </a:xfrm>
        </p:grpSpPr>
        <p:pic>
          <p:nvPicPr>
            <p:cNvPr id="54274" name="Picture 2" descr="C:\Users\Starosta\Desktop\MOJE ZDJĘCIA\Sejmik\DSCN006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2008" y="1858941"/>
              <a:ext cx="5501292" cy="4125969"/>
            </a:xfrm>
            <a:prstGeom prst="rect">
              <a:avLst/>
            </a:prstGeom>
            <a:noFill/>
          </p:spPr>
        </p:pic>
        <p:sp>
          <p:nvSpPr>
            <p:cNvPr id="33" name="pole tekstowe 32"/>
            <p:cNvSpPr txBox="1"/>
            <p:nvPr/>
          </p:nvSpPr>
          <p:spPr>
            <a:xfrm>
              <a:off x="3001941" y="5437215"/>
              <a:ext cx="4544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Sejmik Kultury Powiatu Strzyżowskiego</a:t>
              </a:r>
              <a:endParaRPr lang="pl-PL" b="1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2089116" y="2041506"/>
            <a:ext cx="5744251" cy="4308534"/>
            <a:chOff x="2089116" y="2041506"/>
            <a:chExt cx="5744251" cy="4308534"/>
          </a:xfrm>
        </p:grpSpPr>
        <p:pic>
          <p:nvPicPr>
            <p:cNvPr id="54277" name="Picture 5" descr="C:\Users\Starosta\Desktop\MOJE ZDJĘCIA\zawody jeżdzieckie Puchar Podkarpacia Strzyżów 08.09.2008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89116" y="2041506"/>
              <a:ext cx="5744251" cy="4308534"/>
            </a:xfrm>
            <a:prstGeom prst="rect">
              <a:avLst/>
            </a:prstGeom>
            <a:noFill/>
          </p:spPr>
        </p:pic>
        <p:sp>
          <p:nvSpPr>
            <p:cNvPr id="35" name="pole tekstowe 34"/>
            <p:cNvSpPr txBox="1"/>
            <p:nvPr/>
          </p:nvSpPr>
          <p:spPr>
            <a:xfrm>
              <a:off x="2563785" y="2224071"/>
              <a:ext cx="49808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smtClean="0"/>
                <a:t>Rokroczne wsparcie kilkudziesięciu imprez </a:t>
              </a:r>
            </a:p>
            <a:p>
              <a:pPr algn="ctr"/>
              <a:r>
                <a:rPr lang="pl-PL" b="1" dirty="0" smtClean="0"/>
                <a:t>i wydarzeń na terenie powiatu</a:t>
              </a:r>
              <a:endParaRPr lang="pl-PL" b="1" dirty="0"/>
            </a:p>
          </p:txBody>
        </p:sp>
      </p:grpSp>
      <p:grpSp>
        <p:nvGrpSpPr>
          <p:cNvPr id="38" name="Grupa 37"/>
          <p:cNvGrpSpPr/>
          <p:nvPr/>
        </p:nvGrpSpPr>
        <p:grpSpPr>
          <a:xfrm>
            <a:off x="1650960" y="2260584"/>
            <a:ext cx="5922306" cy="3543957"/>
            <a:chOff x="1650960" y="2260584"/>
            <a:chExt cx="5922306" cy="3543957"/>
          </a:xfrm>
        </p:grpSpPr>
        <p:pic>
          <p:nvPicPr>
            <p:cNvPr id="30" name="Picture 4" descr="STYPENDYŚCI POWIATOWEGO FUNDUSZU STYPENDIALNEGO Z EDYCJI 2007 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0960" y="2260584"/>
              <a:ext cx="5805567" cy="3543957"/>
            </a:xfrm>
            <a:prstGeom prst="rect">
              <a:avLst/>
            </a:prstGeom>
            <a:noFill/>
          </p:spPr>
        </p:pic>
        <p:sp>
          <p:nvSpPr>
            <p:cNvPr id="37" name="pole tekstowe 36"/>
            <p:cNvSpPr txBox="1"/>
            <p:nvPr/>
          </p:nvSpPr>
          <p:spPr>
            <a:xfrm>
              <a:off x="1870038" y="5072085"/>
              <a:ext cx="57032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Fundusz Stypendialny dla uczniów i absolwentów,</a:t>
              </a:r>
            </a:p>
            <a:p>
              <a:r>
                <a:rPr lang="pl-PL" b="1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stypendia sportowe, nagrody w dziedzinie kultury</a:t>
              </a:r>
              <a:endParaRPr lang="pl-PL" b="1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0" name="Grupa 39"/>
          <p:cNvGrpSpPr/>
          <p:nvPr/>
        </p:nvGrpSpPr>
        <p:grpSpPr>
          <a:xfrm>
            <a:off x="1176291" y="2443148"/>
            <a:ext cx="5111820" cy="3833865"/>
            <a:chOff x="1176291" y="2443148"/>
            <a:chExt cx="5111820" cy="3833865"/>
          </a:xfrm>
        </p:grpSpPr>
        <p:pic>
          <p:nvPicPr>
            <p:cNvPr id="54275" name="Picture 3" descr="c:\users\Starosta\Desktop\MOJE ZDJĘCIA\zdjęcia do raportu\zdjęcia do folderu o powiecie 2007\Niebylec\Niebylec - kościół drewniany w Lutczy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76291" y="2443148"/>
              <a:ext cx="5111820" cy="3833865"/>
            </a:xfrm>
            <a:prstGeom prst="rect">
              <a:avLst/>
            </a:prstGeom>
            <a:noFill/>
          </p:spPr>
        </p:pic>
        <p:sp>
          <p:nvSpPr>
            <p:cNvPr id="39" name="pole tekstowe 38"/>
            <p:cNvSpPr txBox="1"/>
            <p:nvPr/>
          </p:nvSpPr>
          <p:spPr>
            <a:xfrm>
              <a:off x="1431882" y="5583267"/>
              <a:ext cx="44422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Program wsparcia renowacji obiektów </a:t>
              </a:r>
            </a:p>
            <a:p>
              <a:pPr algn="ctr"/>
              <a:r>
                <a:rPr lang="pl-PL" b="1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zabytkowych</a:t>
              </a:r>
              <a:endParaRPr lang="pl-PL" b="1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Grupa 41"/>
          <p:cNvGrpSpPr/>
          <p:nvPr/>
        </p:nvGrpSpPr>
        <p:grpSpPr>
          <a:xfrm>
            <a:off x="738135" y="2552688"/>
            <a:ext cx="4965768" cy="3724326"/>
            <a:chOff x="1030240" y="2625714"/>
            <a:chExt cx="4965768" cy="3724326"/>
          </a:xfrm>
        </p:grpSpPr>
        <p:pic>
          <p:nvPicPr>
            <p:cNvPr id="54279" name="Picture 7" descr="C:\Users\Starosta\Pictures\obraz1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30240" y="2625714"/>
              <a:ext cx="4965768" cy="3724326"/>
            </a:xfrm>
            <a:prstGeom prst="rect">
              <a:avLst/>
            </a:prstGeom>
            <a:noFill/>
          </p:spPr>
        </p:pic>
        <p:sp>
          <p:nvSpPr>
            <p:cNvPr id="41" name="pole tekstowe 40"/>
            <p:cNvSpPr txBox="1"/>
            <p:nvPr/>
          </p:nvSpPr>
          <p:spPr>
            <a:xfrm>
              <a:off x="1431882" y="5656293"/>
              <a:ext cx="42114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rgbClr val="FFFF00"/>
                  </a:solidFill>
                </a:rPr>
                <a:t>Program wsparcia unieszkodliwiania</a:t>
              </a:r>
            </a:p>
            <a:p>
              <a:pPr algn="ctr"/>
              <a:r>
                <a:rPr lang="pl-PL" b="1" dirty="0" smtClean="0">
                  <a:solidFill>
                    <a:srgbClr val="FFFF00"/>
                  </a:solidFill>
                </a:rPr>
                <a:t>azbestu</a:t>
              </a:r>
              <a:endParaRPr lang="pl-PL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3" name="pole tekstowe 42"/>
          <p:cNvSpPr txBox="1"/>
          <p:nvPr/>
        </p:nvSpPr>
        <p:spPr>
          <a:xfrm>
            <a:off x="628596" y="1420785"/>
            <a:ext cx="789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000099"/>
                </a:solidFill>
              </a:rPr>
              <a:t>INICJATYWY I PROGRAMY NASZEGO SAMORZĄDU </a:t>
            </a:r>
            <a:endParaRPr lang="pl-PL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10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11" name="Gwiazda 6-ramienna 10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Gwiazda 6-ramienna 11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wiazda 6-ramienna 12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Gwiazda 6-ramienna 20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Gwiazda 6-ramienna 24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Gwiazda 6-ramienna 25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7" name="pole tekstowe 26"/>
          <p:cNvSpPr txBox="1"/>
          <p:nvPr/>
        </p:nvSpPr>
        <p:spPr>
          <a:xfrm>
            <a:off x="171340" y="1457298"/>
            <a:ext cx="8801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000099"/>
                </a:solidFill>
              </a:rPr>
              <a:t>AKTUALNIE PROWADZONE I PLANOWANE DO RELIZACJI PROJEKTY</a:t>
            </a:r>
            <a:endParaRPr lang="pl-PL" sz="2000" b="1" dirty="0">
              <a:solidFill>
                <a:srgbClr val="000099"/>
              </a:solidFill>
            </a:endParaRPr>
          </a:p>
        </p:txBody>
      </p:sp>
      <p:grpSp>
        <p:nvGrpSpPr>
          <p:cNvPr id="29" name="Grupa 28"/>
          <p:cNvGrpSpPr/>
          <p:nvPr/>
        </p:nvGrpSpPr>
        <p:grpSpPr>
          <a:xfrm>
            <a:off x="5448312" y="2151045"/>
            <a:ext cx="3285056" cy="2463792"/>
            <a:chOff x="5448312" y="2151045"/>
            <a:chExt cx="3285056" cy="2463792"/>
          </a:xfrm>
        </p:grpSpPr>
        <p:pic>
          <p:nvPicPr>
            <p:cNvPr id="52226" name="Picture 2" descr="C:\Users\Starosta\Desktop\MOJE ZDJĘCIA\most w Gwoźnicy 10.2008\IMG_214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8312" y="2151045"/>
              <a:ext cx="3285056" cy="2463792"/>
            </a:xfrm>
            <a:prstGeom prst="rect">
              <a:avLst/>
            </a:prstGeom>
            <a:noFill/>
          </p:spPr>
        </p:pic>
        <p:sp>
          <p:nvSpPr>
            <p:cNvPr id="28" name="pole tekstowe 27"/>
            <p:cNvSpPr txBox="1"/>
            <p:nvPr/>
          </p:nvSpPr>
          <p:spPr>
            <a:xfrm>
              <a:off x="5557851" y="3940182"/>
              <a:ext cx="31373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>
                  <a:solidFill>
                    <a:srgbClr val="FFFF00"/>
                  </a:solidFill>
                </a:rPr>
                <a:t>Budowa mostu w Gwoźnicy Dolnej</a:t>
              </a:r>
            </a:p>
            <a:p>
              <a:r>
                <a:rPr lang="pl-PL" sz="1400" b="1" dirty="0" smtClean="0">
                  <a:solidFill>
                    <a:srgbClr val="FFFF00"/>
                  </a:solidFill>
                </a:rPr>
                <a:t>Wartość zadania : 2.857.000</a:t>
              </a:r>
              <a:endParaRPr lang="pl-PL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5192721" y="2297097"/>
            <a:ext cx="3377438" cy="2962322"/>
            <a:chOff x="5192721" y="2297097"/>
            <a:chExt cx="3377438" cy="2962322"/>
          </a:xfrm>
        </p:grpSpPr>
        <p:pic>
          <p:nvPicPr>
            <p:cNvPr id="17" name="Picture 2" descr="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5747" y="2297097"/>
              <a:ext cx="3304412" cy="2957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pole tekstowe 29"/>
            <p:cNvSpPr txBox="1"/>
            <p:nvPr/>
          </p:nvSpPr>
          <p:spPr>
            <a:xfrm>
              <a:off x="5192721" y="4305312"/>
              <a:ext cx="33591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b="1" dirty="0" smtClean="0">
                  <a:solidFill>
                    <a:srgbClr val="000099"/>
                  </a:solidFill>
                </a:rPr>
                <a:t>Zakup nowoczesnego aparatu </a:t>
              </a:r>
              <a:r>
                <a:rPr lang="pl-PL" sz="1400" b="1" dirty="0" err="1" smtClean="0">
                  <a:solidFill>
                    <a:srgbClr val="000099"/>
                  </a:solidFill>
                </a:rPr>
                <a:t>rtg</a:t>
              </a:r>
              <a:endParaRPr lang="pl-PL" sz="1400" b="1" dirty="0" smtClean="0">
                <a:solidFill>
                  <a:srgbClr val="000099"/>
                </a:solidFill>
              </a:endParaRPr>
            </a:p>
            <a:p>
              <a:pPr algn="ctr"/>
              <a:r>
                <a:rPr lang="pl-PL" sz="1400" b="1" dirty="0" smtClean="0">
                  <a:solidFill>
                    <a:srgbClr val="000099"/>
                  </a:solidFill>
                </a:rPr>
                <a:t>dla Szpitala Powiatowego </a:t>
              </a:r>
            </a:p>
            <a:p>
              <a:pPr algn="ctr"/>
              <a:r>
                <a:rPr lang="pl-PL" sz="1400" b="1" dirty="0" smtClean="0">
                  <a:solidFill>
                    <a:srgbClr val="000099"/>
                  </a:solidFill>
                </a:rPr>
                <a:t>w Strzyżowie</a:t>
              </a:r>
            </a:p>
            <a:p>
              <a:pPr algn="ctr"/>
              <a:r>
                <a:rPr lang="pl-PL" sz="1400" b="1" dirty="0" smtClean="0">
                  <a:solidFill>
                    <a:srgbClr val="000099"/>
                  </a:solidFill>
                </a:rPr>
                <a:t>Wartość 1 287 000 zł</a:t>
              </a:r>
              <a:r>
                <a:rPr lang="pl-PL" sz="1400" dirty="0" smtClean="0"/>
                <a:t> </a:t>
              </a:r>
            </a:p>
          </p:txBody>
        </p:sp>
      </p:grpSp>
      <p:grpSp>
        <p:nvGrpSpPr>
          <p:cNvPr id="35" name="Grupa 34"/>
          <p:cNvGrpSpPr/>
          <p:nvPr/>
        </p:nvGrpSpPr>
        <p:grpSpPr>
          <a:xfrm>
            <a:off x="4133844" y="2516175"/>
            <a:ext cx="3894407" cy="2921040"/>
            <a:chOff x="4352922" y="2479662"/>
            <a:chExt cx="3894407" cy="2921040"/>
          </a:xfrm>
        </p:grpSpPr>
        <p:pic>
          <p:nvPicPr>
            <p:cNvPr id="52229" name="Picture 5" descr="C:\Users\Starosta\Desktop\MOJE ZDJĘCIA\budowa drogi Huta Gogołowska 09.2008\budowa drogi Huta Gogołowska 05.09.2008\IMG_6669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2922" y="2479662"/>
              <a:ext cx="3894407" cy="2921040"/>
            </a:xfrm>
            <a:prstGeom prst="rect">
              <a:avLst/>
            </a:prstGeom>
            <a:noFill/>
          </p:spPr>
        </p:pic>
        <p:sp>
          <p:nvSpPr>
            <p:cNvPr id="32" name="pole tekstowe 31"/>
            <p:cNvSpPr txBox="1"/>
            <p:nvPr/>
          </p:nvSpPr>
          <p:spPr>
            <a:xfrm>
              <a:off x="4535487" y="4597416"/>
              <a:ext cx="354456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400" b="1" dirty="0" smtClean="0">
                  <a:solidFill>
                    <a:schemeClr val="bg1"/>
                  </a:solidFill>
                </a:rPr>
                <a:t>Przygotowane 3 duże projekty drogowe</a:t>
              </a:r>
            </a:p>
            <a:p>
              <a:pPr algn="ctr"/>
              <a:r>
                <a:rPr lang="pl-PL" sz="1400" b="1" dirty="0" smtClean="0">
                  <a:solidFill>
                    <a:schemeClr val="bg1"/>
                  </a:solidFill>
                </a:rPr>
                <a:t>m.in. z budową nowych mostów</a:t>
              </a:r>
            </a:p>
            <a:p>
              <a:pPr algn="ctr"/>
              <a:r>
                <a:rPr lang="pl-PL" sz="1400" b="1" dirty="0" smtClean="0">
                  <a:solidFill>
                    <a:schemeClr val="bg1"/>
                  </a:solidFill>
                </a:rPr>
                <a:t>za kwotę ogółem ponad 22 mln zł</a:t>
              </a:r>
              <a:endParaRPr lang="pl-P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33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5806" y="2589201"/>
              <a:ext cx="1277955" cy="372063"/>
            </a:xfrm>
            <a:prstGeom prst="rect">
              <a:avLst/>
            </a:prstGeom>
            <a:noFill/>
          </p:spPr>
        </p:pic>
        <p:pic>
          <p:nvPicPr>
            <p:cNvPr id="34" name="Obraz 33" descr="337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8974" y="2625714"/>
              <a:ext cx="1016014" cy="438156"/>
            </a:xfrm>
            <a:prstGeom prst="rect">
              <a:avLst/>
            </a:prstGeom>
          </p:spPr>
        </p:pic>
      </p:grpSp>
      <p:sp>
        <p:nvSpPr>
          <p:cNvPr id="36" name="pole tekstowe 35"/>
          <p:cNvSpPr txBox="1"/>
          <p:nvPr/>
        </p:nvSpPr>
        <p:spPr>
          <a:xfrm>
            <a:off x="373005" y="2004993"/>
            <a:ext cx="319401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0099"/>
                </a:solidFill>
              </a:rPr>
              <a:t>Projekt polsko – słowacki</a:t>
            </a:r>
          </a:p>
          <a:p>
            <a:r>
              <a:rPr lang="pl-PL" b="1" dirty="0" smtClean="0">
                <a:solidFill>
                  <a:srgbClr val="000099"/>
                </a:solidFill>
              </a:rPr>
              <a:t>Rewitalizacja  Zespołu </a:t>
            </a:r>
          </a:p>
          <a:p>
            <a:r>
              <a:rPr lang="pl-PL" b="1" dirty="0" smtClean="0">
                <a:solidFill>
                  <a:srgbClr val="000099"/>
                </a:solidFill>
              </a:rPr>
              <a:t>Pałacowo – Parkowego</a:t>
            </a:r>
          </a:p>
          <a:p>
            <a:r>
              <a:rPr lang="pl-PL" b="1" dirty="0" smtClean="0">
                <a:solidFill>
                  <a:srgbClr val="000099"/>
                </a:solidFill>
              </a:rPr>
              <a:t>W Wiśniowej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Centrum Transferu 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Nowoczesnych Technologii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Wytwarzania</a:t>
            </a:r>
          </a:p>
          <a:p>
            <a:r>
              <a:rPr lang="pl-PL" b="1" dirty="0" smtClean="0">
                <a:solidFill>
                  <a:srgbClr val="00B050"/>
                </a:solidFill>
              </a:rPr>
              <a:t>Zabezpieczenie osuwiska</a:t>
            </a:r>
          </a:p>
          <a:p>
            <a:r>
              <a:rPr lang="pl-PL" b="1" dirty="0" smtClean="0">
                <a:solidFill>
                  <a:srgbClr val="00B050"/>
                </a:solidFill>
              </a:rPr>
              <a:t>W Wysokiej Strzyżowskiej</a:t>
            </a:r>
          </a:p>
          <a:p>
            <a:r>
              <a:rPr lang="pl-PL" b="1" dirty="0" smtClean="0">
                <a:solidFill>
                  <a:srgbClr val="B74709"/>
                </a:solidFill>
              </a:rPr>
              <a:t>…</a:t>
            </a:r>
            <a:endParaRPr lang="pl-PL" b="1" dirty="0">
              <a:solidFill>
                <a:srgbClr val="B74709"/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117414" y="4999059"/>
            <a:ext cx="37625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/>
              <a:t>Przygotowane projekty na kwotę</a:t>
            </a:r>
          </a:p>
          <a:p>
            <a:pPr algn="ctr"/>
            <a:r>
              <a:rPr lang="pl-PL" b="1" dirty="0" smtClean="0"/>
              <a:t>ogółem  </a:t>
            </a:r>
            <a:r>
              <a:rPr lang="pl-PL" b="1" dirty="0" smtClean="0"/>
              <a:t>ok. </a:t>
            </a:r>
            <a:r>
              <a:rPr lang="pl-PL" sz="2400" b="1" dirty="0" smtClean="0">
                <a:solidFill>
                  <a:srgbClr val="FF0000"/>
                </a:solidFill>
              </a:rPr>
              <a:t>45.215.304,73</a:t>
            </a:r>
            <a:endParaRPr lang="pl-PL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139778" y="1347759"/>
          <a:ext cx="6572340" cy="4892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az 1" descr="herb powiat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49317" y="361908"/>
            <a:ext cx="6243723" cy="65723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Robert Godek – Starosta Strzyżowski</a:t>
            </a: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</a:t>
            </a: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 LAT POWIATU STRZYŻOWSKIEGO 1999 - 2009</a:t>
            </a: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/>
            </a:r>
            <a:b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225AA5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</a:b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225AA5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9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11" name="Gwiazda 6-ramienna 10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Gwiazda 6-ramienna 11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wiazda 6-ramienna 12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Gwiazda 6-ramienna 20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Gwiazda 6-ramienna 24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1906551" y="4926033"/>
            <a:ext cx="5066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solidFill>
                  <a:srgbClr val="003399"/>
                </a:solidFill>
              </a:rPr>
              <a:t>DZIĘKUJĘ ZA UWAGĘ</a:t>
            </a:r>
            <a:endParaRPr lang="pl-PL" sz="3600" b="1" dirty="0">
              <a:solidFill>
                <a:srgbClr val="003399"/>
              </a:solidFill>
            </a:endParaRPr>
          </a:p>
        </p:txBody>
      </p:sp>
      <p:pic>
        <p:nvPicPr>
          <p:cNvPr id="7" name="Picture 4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1681" y="1311246"/>
            <a:ext cx="4466031" cy="3140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361908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49" y="434934"/>
            <a:ext cx="1387494" cy="975563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2804" y="471447"/>
            <a:ext cx="6243723" cy="657234"/>
          </a:xfrm>
        </p:spPr>
        <p:txBody>
          <a:bodyPr/>
          <a:lstStyle/>
          <a:p>
            <a:pPr algn="ctr" eaLnBrk="1" hangingPunct="1"/>
            <a:r>
              <a:rPr lang="pl-PL" sz="1600" dirty="0" smtClean="0">
                <a:solidFill>
                  <a:srgbClr val="003399"/>
                </a:solidFill>
                <a:latin typeface="Arial" pitchFamily="34" charset="0"/>
              </a:rPr>
              <a:t>Robert Godek – Starosta Strzyżowski</a:t>
            </a:r>
            <a:r>
              <a:rPr lang="pl-PL" dirty="0" smtClean="0">
                <a:solidFill>
                  <a:srgbClr val="003399"/>
                </a:solidFill>
                <a:latin typeface="Arial" pitchFamily="34" charset="0"/>
              </a:rPr>
              <a:t/>
            </a:r>
            <a:br>
              <a:rPr lang="pl-PL" dirty="0" smtClean="0">
                <a:solidFill>
                  <a:srgbClr val="003399"/>
                </a:solidFill>
                <a:latin typeface="Arial" pitchFamily="34" charset="0"/>
              </a:rPr>
            </a:br>
            <a:r>
              <a:rPr lang="pl-PL" sz="2000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pl-PL" sz="1800" dirty="0" smtClean="0">
                <a:solidFill>
                  <a:srgbClr val="C00000"/>
                </a:solidFill>
                <a:latin typeface="+mn-lt"/>
              </a:rPr>
              <a:t>10 LAT POWIATU STRZYŻOWSKIEGO 1999 - 2009</a:t>
            </a:r>
            <a:r>
              <a:rPr lang="pl-PL" dirty="0" smtClean="0">
                <a:latin typeface="Arial" pitchFamily="34" charset="0"/>
              </a:rPr>
              <a:t/>
            </a:r>
            <a:br>
              <a:rPr lang="pl-PL" dirty="0" smtClean="0">
                <a:latin typeface="Arial" pitchFamily="34" charset="0"/>
              </a:rPr>
            </a:br>
            <a:endParaRPr lang="pl-PL" dirty="0" smtClean="0">
              <a:latin typeface="Arial" pitchFamily="34" charset="0"/>
            </a:endParaRPr>
          </a:p>
        </p:txBody>
      </p:sp>
      <p:grpSp>
        <p:nvGrpSpPr>
          <p:cNvPr id="2" name="Grupa 27"/>
          <p:cNvGrpSpPr/>
          <p:nvPr/>
        </p:nvGrpSpPr>
        <p:grpSpPr>
          <a:xfrm>
            <a:off x="1687473" y="1128681"/>
            <a:ext cx="5330898" cy="219078"/>
            <a:chOff x="1687473" y="1128681"/>
            <a:chExt cx="5330898" cy="219078"/>
          </a:xfrm>
        </p:grpSpPr>
        <p:sp>
          <p:nvSpPr>
            <p:cNvPr id="11" name="Gwiazda 6-ramienna 10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Gwiazda 6-ramienna 11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wiazda 6-ramienna 12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Gwiazda 6-ramienna 24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Gwiazda 6-ramienna 25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23553" name="Obraz 1" descr="http://g.infor.pl/p/_dane/skany/dzu/1998/103/652.0001.gif"/>
          <p:cNvPicPr>
            <a:picLocks noChangeAspect="1" noChangeArrowheads="1"/>
          </p:cNvPicPr>
          <p:nvPr/>
        </p:nvPicPr>
        <p:blipFill>
          <a:blip r:embed="rId4">
            <a:lum bright="-40000"/>
          </a:blip>
          <a:srcRect/>
          <a:stretch>
            <a:fillRect/>
          </a:stretch>
        </p:blipFill>
        <p:spPr bwMode="auto">
          <a:xfrm>
            <a:off x="1468395" y="1822428"/>
            <a:ext cx="2848014" cy="402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8" descr="http://g.infor.pl/p/_dane/skany/dzu/1998/103/652.0022.gif"/>
          <p:cNvPicPr>
            <a:picLocks noChangeAspect="1" noChangeArrowheads="1"/>
          </p:cNvPicPr>
          <p:nvPr/>
        </p:nvPicPr>
        <p:blipFill>
          <a:blip r:embed="rId5">
            <a:lum bright="-40000"/>
          </a:blip>
          <a:srcRect/>
          <a:stretch>
            <a:fillRect/>
          </a:stretch>
        </p:blipFill>
        <p:spPr bwMode="auto">
          <a:xfrm>
            <a:off x="4900617" y="1822428"/>
            <a:ext cx="2848014" cy="402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 descr="herb powia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249317" y="361908"/>
            <a:ext cx="6243723" cy="657234"/>
          </a:xfrm>
        </p:spPr>
        <p:txBody>
          <a:bodyPr/>
          <a:lstStyle/>
          <a:p>
            <a:pPr algn="ctr" eaLnBrk="1" hangingPunct="1"/>
            <a:r>
              <a:rPr lang="pl-PL" sz="1600" dirty="0" smtClean="0">
                <a:solidFill>
                  <a:srgbClr val="003399"/>
                </a:solidFill>
                <a:latin typeface="Arial" pitchFamily="34" charset="0"/>
              </a:rPr>
              <a:t>Robert Godek – Starosta Strzyżowski</a:t>
            </a:r>
            <a:r>
              <a:rPr lang="pl-PL" dirty="0" smtClean="0">
                <a:solidFill>
                  <a:srgbClr val="003399"/>
                </a:solidFill>
                <a:latin typeface="Arial" pitchFamily="34" charset="0"/>
              </a:rPr>
              <a:t/>
            </a:r>
            <a:br>
              <a:rPr lang="pl-PL" dirty="0" smtClean="0">
                <a:solidFill>
                  <a:srgbClr val="003399"/>
                </a:solidFill>
                <a:latin typeface="Arial" pitchFamily="34" charset="0"/>
              </a:rPr>
            </a:br>
            <a:r>
              <a:rPr lang="pl-PL" sz="2000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pl-PL" sz="1800" dirty="0" smtClean="0">
                <a:solidFill>
                  <a:srgbClr val="C00000"/>
                </a:solidFill>
                <a:latin typeface="+mn-lt"/>
              </a:rPr>
              <a:t>10 LAT POWIATU STRZYŻOWSKIEGO 1999 - 2009</a:t>
            </a:r>
            <a:r>
              <a:rPr lang="pl-PL" dirty="0" smtClean="0">
                <a:latin typeface="Arial" pitchFamily="34" charset="0"/>
              </a:rPr>
              <a:t/>
            </a:r>
            <a:br>
              <a:rPr lang="pl-PL" dirty="0" smtClean="0">
                <a:latin typeface="Arial" pitchFamily="34" charset="0"/>
              </a:rPr>
            </a:br>
            <a:endParaRPr lang="pl-PL" dirty="0" smtClean="0">
              <a:latin typeface="Arial" pitchFamily="34" charset="0"/>
            </a:endParaRPr>
          </a:p>
        </p:txBody>
      </p:sp>
      <p:grpSp>
        <p:nvGrpSpPr>
          <p:cNvPr id="9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10" name="Gwiazda 6-ramienna 9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Gwiazda 6-ramienna 11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wiazda 6-ramienna 12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Gwiazda 6-ramienna 20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Gwiazda 6-ramienna 24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26" name="Obraz 25" descr="I SESJA 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312" y="1676376"/>
            <a:ext cx="5729376" cy="3734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" name="pole tekstowe 26"/>
          <p:cNvSpPr txBox="1"/>
          <p:nvPr/>
        </p:nvSpPr>
        <p:spPr>
          <a:xfrm>
            <a:off x="516595" y="5692806"/>
            <a:ext cx="8110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000099"/>
                </a:solidFill>
              </a:rPr>
              <a:t>I SESJA RADY POWIATU W STRZYŻOWIE </a:t>
            </a:r>
            <a:r>
              <a:rPr lang="pl-PL" sz="2400" b="1" dirty="0" smtClean="0">
                <a:solidFill>
                  <a:srgbClr val="000099"/>
                </a:solidFill>
              </a:rPr>
              <a:t>06.11.1998 r.</a:t>
            </a:r>
            <a:endParaRPr lang="pl-PL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9561" name="Rectangle 10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9" name="Obraz 1" descr="herb powiat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Picture 4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11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9317" y="361908"/>
            <a:ext cx="6243723" cy="657234"/>
          </a:xfrm>
        </p:spPr>
        <p:txBody>
          <a:bodyPr/>
          <a:lstStyle/>
          <a:p>
            <a:pPr algn="ctr" eaLnBrk="1" hangingPunct="1"/>
            <a:r>
              <a:rPr lang="pl-PL" sz="1600" dirty="0" smtClean="0">
                <a:solidFill>
                  <a:srgbClr val="003399"/>
                </a:solidFill>
                <a:latin typeface="Arial" pitchFamily="34" charset="0"/>
              </a:rPr>
              <a:t>Robert Godek – Starosta Strzyżowski</a:t>
            </a:r>
            <a:r>
              <a:rPr lang="pl-PL" dirty="0" smtClean="0">
                <a:solidFill>
                  <a:srgbClr val="003399"/>
                </a:solidFill>
                <a:latin typeface="Arial" pitchFamily="34" charset="0"/>
              </a:rPr>
              <a:t/>
            </a:r>
            <a:br>
              <a:rPr lang="pl-PL" dirty="0" smtClean="0">
                <a:solidFill>
                  <a:srgbClr val="003399"/>
                </a:solidFill>
                <a:latin typeface="Arial" pitchFamily="34" charset="0"/>
              </a:rPr>
            </a:br>
            <a:r>
              <a:rPr lang="pl-PL" sz="2000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pl-PL" sz="1800" dirty="0" smtClean="0">
                <a:solidFill>
                  <a:srgbClr val="C00000"/>
                </a:solidFill>
                <a:latin typeface="+mn-lt"/>
              </a:rPr>
              <a:t>10 LAT POWIATU STRZYŻOWSKIEGO 1999 - 2009</a:t>
            </a:r>
            <a:r>
              <a:rPr lang="pl-PL" dirty="0" smtClean="0">
                <a:latin typeface="Arial" pitchFamily="34" charset="0"/>
              </a:rPr>
              <a:t/>
            </a:r>
            <a:br>
              <a:rPr lang="pl-PL" dirty="0" smtClean="0">
                <a:latin typeface="Arial" pitchFamily="34" charset="0"/>
              </a:rPr>
            </a:br>
            <a:endParaRPr lang="pl-PL" dirty="0" smtClean="0">
              <a:latin typeface="Arial" pitchFamily="34" charset="0"/>
            </a:endParaRPr>
          </a:p>
        </p:txBody>
      </p:sp>
      <p:grpSp>
        <p:nvGrpSpPr>
          <p:cNvPr id="113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114" name="Gwiazda 6-ramienna 113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5" name="Gwiazda 6-ramienna 114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6" name="Gwiazda 6-ramienna 115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7" name="Gwiazda 6-ramienna 116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8" name="Gwiazda 6-ramienna 117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9" name="Gwiazda 6-ramienna 118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0" name="Gwiazda 6-ramienna 119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1" name="Gwiazda 6-ramienna 120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2" name="Gwiazda 6-ramienna 121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3" name="Gwiazda 6-ramienna 122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4" name="Gwiazda 6-ramienna 123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5" name="Gwiazda 6-ramienna 124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6" name="Gwiazda 6-ramienna 125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7" name="Gwiazda 6-ramienna 126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8" name="Gwiazda 6-ramienna 127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23850" y="5589588"/>
            <a:ext cx="856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 b="1" dirty="0">
                <a:solidFill>
                  <a:srgbClr val="000099"/>
                </a:solidFill>
              </a:rPr>
              <a:t>Liczba ludności wg czteroletnich przedziałów wiekowych na terenie powiatu strzyżowskiego w dn. 31.12.2006 r.</a:t>
            </a:r>
          </a:p>
        </p:txBody>
      </p:sp>
      <p:graphicFrame>
        <p:nvGraphicFramePr>
          <p:cNvPr id="25" name="Object 19"/>
          <p:cNvGraphicFramePr>
            <a:graphicFrameLocks noChangeAspect="1"/>
          </p:cNvGraphicFramePr>
          <p:nvPr/>
        </p:nvGraphicFramePr>
        <p:xfrm>
          <a:off x="1322343" y="1384272"/>
          <a:ext cx="7056438" cy="4140200"/>
        </p:xfrm>
        <a:graphic>
          <a:graphicData uri="http://schemas.openxmlformats.org/presentationml/2006/ole">
            <p:oleObj spid="_x0000_s21505" name="Wykres" r:id="rId5" imgW="5791200" imgH="3390900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Obraz 1" descr="herb powiat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Picture 4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111" name="Rectangle 2"/>
          <p:cNvSpPr>
            <a:spLocks noGrp="1" noChangeArrowheads="1"/>
          </p:cNvSpPr>
          <p:nvPr>
            <p:ph type="title"/>
          </p:nvPr>
        </p:nvSpPr>
        <p:spPr>
          <a:xfrm>
            <a:off x="1249317" y="361908"/>
            <a:ext cx="6243723" cy="657234"/>
          </a:xfrm>
        </p:spPr>
        <p:txBody>
          <a:bodyPr/>
          <a:lstStyle/>
          <a:p>
            <a:pPr algn="ctr" eaLnBrk="1" hangingPunct="1"/>
            <a:r>
              <a:rPr lang="pl-PL" sz="1600" dirty="0" smtClean="0">
                <a:solidFill>
                  <a:srgbClr val="003399"/>
                </a:solidFill>
                <a:latin typeface="Arial" pitchFamily="34" charset="0"/>
              </a:rPr>
              <a:t>Robert Godek – Starosta Strzyżowski</a:t>
            </a:r>
            <a:r>
              <a:rPr lang="pl-PL" dirty="0" smtClean="0">
                <a:solidFill>
                  <a:srgbClr val="003399"/>
                </a:solidFill>
                <a:latin typeface="Arial" pitchFamily="34" charset="0"/>
              </a:rPr>
              <a:t/>
            </a:r>
            <a:br>
              <a:rPr lang="pl-PL" dirty="0" smtClean="0">
                <a:solidFill>
                  <a:srgbClr val="003399"/>
                </a:solidFill>
                <a:latin typeface="Arial" pitchFamily="34" charset="0"/>
              </a:rPr>
            </a:br>
            <a:r>
              <a:rPr lang="pl-PL" sz="2000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pl-PL" sz="1800" dirty="0" smtClean="0">
                <a:solidFill>
                  <a:srgbClr val="C00000"/>
                </a:solidFill>
                <a:latin typeface="+mn-lt"/>
              </a:rPr>
              <a:t>10 LAT POWIATU STRZYŻOWSKIEGO 1999 - 2009</a:t>
            </a:r>
            <a:r>
              <a:rPr lang="pl-PL" dirty="0" smtClean="0">
                <a:latin typeface="Arial" pitchFamily="34" charset="0"/>
              </a:rPr>
              <a:t/>
            </a:r>
            <a:br>
              <a:rPr lang="pl-PL" dirty="0" smtClean="0">
                <a:latin typeface="Arial" pitchFamily="34" charset="0"/>
              </a:rPr>
            </a:br>
            <a:endParaRPr lang="pl-PL" dirty="0" smtClean="0">
              <a:latin typeface="Arial" pitchFamily="34" charset="0"/>
            </a:endParaRPr>
          </a:p>
        </p:txBody>
      </p:sp>
      <p:grpSp>
        <p:nvGrpSpPr>
          <p:cNvPr id="112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113" name="Gwiazda 6-ramienna 112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4" name="Gwiazda 6-ramienna 113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5" name="Gwiazda 6-ramienna 114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6" name="Gwiazda 6-ramienna 115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7" name="Gwiazda 6-ramienna 116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8" name="Gwiazda 6-ramienna 117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9" name="Gwiazda 6-ramienna 118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0" name="Gwiazda 6-ramienna 119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1" name="Gwiazda 6-ramienna 120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2" name="Gwiazda 6-ramienna 121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3" name="Gwiazda 6-ramienna 122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4" name="Gwiazda 6-ramienna 123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5" name="Gwiazda 6-ramienna 124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6" name="Gwiazda 6-ramienna 125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7" name="Gwiazda 6-ramienna 126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28" name="Text Box 3"/>
          <p:cNvSpPr txBox="1">
            <a:spLocks noChangeArrowheads="1"/>
          </p:cNvSpPr>
          <p:nvPr/>
        </p:nvSpPr>
        <p:spPr bwMode="auto">
          <a:xfrm>
            <a:off x="323850" y="5734050"/>
            <a:ext cx="856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 b="1" dirty="0">
                <a:solidFill>
                  <a:srgbClr val="000099"/>
                </a:solidFill>
              </a:rPr>
              <a:t>Liczba podmiotów gospodarczych na terenie powiatu strzyżowskiego  w poszczególnych latach wg stanu na 31.12.</a:t>
            </a:r>
          </a:p>
        </p:txBody>
      </p:sp>
      <p:graphicFrame>
        <p:nvGraphicFramePr>
          <p:cNvPr id="129" name="Object 7"/>
          <p:cNvGraphicFramePr>
            <a:graphicFrameLocks noChangeAspect="1"/>
          </p:cNvGraphicFramePr>
          <p:nvPr/>
        </p:nvGraphicFramePr>
        <p:xfrm>
          <a:off x="684213" y="1628775"/>
          <a:ext cx="7667625" cy="3825875"/>
        </p:xfrm>
        <a:graphic>
          <a:graphicData uri="http://schemas.openxmlformats.org/presentationml/2006/ole">
            <p:oleObj spid="_x0000_s20481" name="Wykres" r:id="rId5" imgW="5219700" imgH="2609850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6" name="Obraz 1" descr="herb powiat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249317" y="361908"/>
            <a:ext cx="6243723" cy="657234"/>
          </a:xfrm>
        </p:spPr>
        <p:txBody>
          <a:bodyPr/>
          <a:lstStyle/>
          <a:p>
            <a:pPr algn="ctr" eaLnBrk="1" hangingPunct="1"/>
            <a:r>
              <a:rPr lang="pl-PL" sz="1600" dirty="0" smtClean="0">
                <a:solidFill>
                  <a:srgbClr val="003399"/>
                </a:solidFill>
                <a:latin typeface="Arial" pitchFamily="34" charset="0"/>
              </a:rPr>
              <a:t>Robert Godek – Starosta Strzyżowski</a:t>
            </a:r>
            <a:r>
              <a:rPr lang="pl-PL" dirty="0" smtClean="0">
                <a:solidFill>
                  <a:srgbClr val="003399"/>
                </a:solidFill>
                <a:latin typeface="Arial" pitchFamily="34" charset="0"/>
              </a:rPr>
              <a:t/>
            </a:r>
            <a:br>
              <a:rPr lang="pl-PL" dirty="0" smtClean="0">
                <a:solidFill>
                  <a:srgbClr val="003399"/>
                </a:solidFill>
                <a:latin typeface="Arial" pitchFamily="34" charset="0"/>
              </a:rPr>
            </a:br>
            <a:r>
              <a:rPr lang="pl-PL" sz="2000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pl-PL" sz="1800" dirty="0" smtClean="0">
                <a:solidFill>
                  <a:srgbClr val="C00000"/>
                </a:solidFill>
                <a:latin typeface="+mn-lt"/>
              </a:rPr>
              <a:t>10 LAT POWIATU STRZYŻOWSKIEGO 1999 - 2009</a:t>
            </a:r>
            <a:r>
              <a:rPr lang="pl-PL" dirty="0" smtClean="0">
                <a:latin typeface="Arial" pitchFamily="34" charset="0"/>
              </a:rPr>
              <a:t/>
            </a:r>
            <a:br>
              <a:rPr lang="pl-PL" dirty="0" smtClean="0">
                <a:latin typeface="Arial" pitchFamily="34" charset="0"/>
              </a:rPr>
            </a:br>
            <a:endParaRPr lang="pl-PL" dirty="0" smtClean="0">
              <a:latin typeface="Arial" pitchFamily="34" charset="0"/>
            </a:endParaRPr>
          </a:p>
        </p:txBody>
      </p:sp>
      <p:grpSp>
        <p:nvGrpSpPr>
          <p:cNvPr id="9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10" name="Gwiazda 6-ramienna 9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Gwiazda 6-ramienna 10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Gwiazda 6-ramienna 11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wiazda 6-ramienna 12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Gwiazda 6-ramienna 20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-468313" y="1773238"/>
          <a:ext cx="10440988" cy="4302125"/>
        </p:xfrm>
        <a:graphic>
          <a:graphicData uri="http://schemas.openxmlformats.org/presentationml/2006/ole">
            <p:oleObj spid="_x0000_s18433" name="Wykres" r:id="rId5" imgW="5524470" imgH="2276565" progId="MSGraph.Chart.8">
              <p:embed/>
            </p:oleObj>
          </a:graphicData>
        </a:graphic>
      </p:graphicFrame>
      <p:sp>
        <p:nvSpPr>
          <p:cNvPr id="25" name="Symbol zastępczy zawartości 2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8" name="Obraz 1" descr="herb powiat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9317" y="361908"/>
            <a:ext cx="6243723" cy="657234"/>
          </a:xfrm>
        </p:spPr>
        <p:txBody>
          <a:bodyPr/>
          <a:lstStyle/>
          <a:p>
            <a:pPr algn="ctr" eaLnBrk="1" hangingPunct="1"/>
            <a:r>
              <a:rPr lang="pl-PL" sz="1600" dirty="0" smtClean="0">
                <a:solidFill>
                  <a:srgbClr val="003399"/>
                </a:solidFill>
                <a:latin typeface="Arial" pitchFamily="34" charset="0"/>
              </a:rPr>
              <a:t>Robert Godek – Starosta Strzyżowski</a:t>
            </a:r>
            <a:r>
              <a:rPr lang="pl-PL" dirty="0" smtClean="0">
                <a:solidFill>
                  <a:srgbClr val="003399"/>
                </a:solidFill>
                <a:latin typeface="Arial" pitchFamily="34" charset="0"/>
              </a:rPr>
              <a:t/>
            </a:r>
            <a:br>
              <a:rPr lang="pl-PL" dirty="0" smtClean="0">
                <a:solidFill>
                  <a:srgbClr val="003399"/>
                </a:solidFill>
                <a:latin typeface="Arial" pitchFamily="34" charset="0"/>
              </a:rPr>
            </a:br>
            <a:r>
              <a:rPr lang="pl-PL" sz="2000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pl-PL" sz="1800" dirty="0" smtClean="0">
                <a:solidFill>
                  <a:srgbClr val="C00000"/>
                </a:solidFill>
                <a:latin typeface="+mn-lt"/>
              </a:rPr>
              <a:t>10 LAT POWIATU STRZYŻOWSKIEGO 1999 - 2009</a:t>
            </a:r>
            <a:r>
              <a:rPr lang="pl-PL" dirty="0" smtClean="0">
                <a:latin typeface="Arial" pitchFamily="34" charset="0"/>
              </a:rPr>
              <a:t/>
            </a:r>
            <a:br>
              <a:rPr lang="pl-PL" dirty="0" smtClean="0">
                <a:latin typeface="Arial" pitchFamily="34" charset="0"/>
              </a:rPr>
            </a:br>
            <a:endParaRPr lang="pl-PL" dirty="0" smtClean="0">
              <a:latin typeface="Arial" pitchFamily="34" charset="0"/>
            </a:endParaRPr>
          </a:p>
        </p:txBody>
      </p:sp>
      <p:grpSp>
        <p:nvGrpSpPr>
          <p:cNvPr id="11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12" name="Gwiazda 6-ramienna 11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Gwiazda 6-ramienna 12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Gwiazda 6-ramienna 13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Gwiazda 6-ramienna 14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Gwiazda 6-ramienna 15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Gwiazda 6-ramienna 16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Gwiazda 6-ramienna 17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Gwiazda 6-ramienna 18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Gwiazda 6-ramienna 19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Gwiazda 6-ramienna 20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Gwiazda 6-ramienna 24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Gwiazda 6-ramienna 25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36492" y="5583267"/>
            <a:ext cx="856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 b="1" dirty="0">
                <a:solidFill>
                  <a:srgbClr val="000099"/>
                </a:solidFill>
              </a:rPr>
              <a:t>Liczba osób pracujących na terenie powiatu strzyżowskiego</a:t>
            </a:r>
          </a:p>
          <a:p>
            <a:pPr algn="ctr"/>
            <a:r>
              <a:rPr lang="pl-PL" sz="2000" b="1" dirty="0">
                <a:solidFill>
                  <a:srgbClr val="000099"/>
                </a:solidFill>
              </a:rPr>
              <a:t>w poszczególnych latach</a:t>
            </a:r>
          </a:p>
        </p:txBody>
      </p:sp>
      <p:graphicFrame>
        <p:nvGraphicFramePr>
          <p:cNvPr id="28" name="Object 9"/>
          <p:cNvGraphicFramePr>
            <a:graphicFrameLocks noChangeAspect="1"/>
          </p:cNvGraphicFramePr>
          <p:nvPr/>
        </p:nvGraphicFramePr>
        <p:xfrm>
          <a:off x="468313" y="1557338"/>
          <a:ext cx="9575800" cy="3962400"/>
        </p:xfrm>
        <a:graphic>
          <a:graphicData uri="http://schemas.openxmlformats.org/presentationml/2006/ole">
            <p:oleObj spid="_x0000_s17411" name="Wykres" r:id="rId5" imgW="5762625" imgH="2390775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4" name="Obraz 1" descr="herb powiat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31" y="288882"/>
            <a:ext cx="1141737" cy="12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7449" y="398421"/>
            <a:ext cx="1387494" cy="975563"/>
          </a:xfrm>
          <a:prstGeom prst="rect">
            <a:avLst/>
          </a:prstGeom>
          <a:noFill/>
        </p:spPr>
      </p:pic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1249317" y="361908"/>
            <a:ext cx="6243723" cy="657234"/>
          </a:xfrm>
        </p:spPr>
        <p:txBody>
          <a:bodyPr/>
          <a:lstStyle/>
          <a:p>
            <a:pPr algn="ctr" eaLnBrk="1" hangingPunct="1"/>
            <a:r>
              <a:rPr lang="pl-PL" sz="1600" dirty="0" smtClean="0">
                <a:solidFill>
                  <a:srgbClr val="003399"/>
                </a:solidFill>
                <a:latin typeface="Arial" pitchFamily="34" charset="0"/>
              </a:rPr>
              <a:t>Robert Godek – Starosta Strzyżowski</a:t>
            </a:r>
            <a:r>
              <a:rPr lang="pl-PL" dirty="0" smtClean="0">
                <a:solidFill>
                  <a:srgbClr val="003399"/>
                </a:solidFill>
                <a:latin typeface="Arial" pitchFamily="34" charset="0"/>
              </a:rPr>
              <a:t/>
            </a:r>
            <a:br>
              <a:rPr lang="pl-PL" dirty="0" smtClean="0">
                <a:solidFill>
                  <a:srgbClr val="003399"/>
                </a:solidFill>
                <a:latin typeface="Arial" pitchFamily="34" charset="0"/>
              </a:rPr>
            </a:br>
            <a:r>
              <a:rPr lang="pl-PL" sz="2000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pl-PL" sz="1800" dirty="0" smtClean="0">
                <a:solidFill>
                  <a:srgbClr val="C00000"/>
                </a:solidFill>
                <a:latin typeface="+mn-lt"/>
              </a:rPr>
              <a:t>10 LAT POWIATU STRZYŻOWSKIEGO 1999 - 2009</a:t>
            </a:r>
            <a:r>
              <a:rPr lang="pl-PL" dirty="0" smtClean="0">
                <a:latin typeface="Arial" pitchFamily="34" charset="0"/>
              </a:rPr>
              <a:t/>
            </a:r>
            <a:br>
              <a:rPr lang="pl-PL" dirty="0" smtClean="0">
                <a:latin typeface="Arial" pitchFamily="34" charset="0"/>
              </a:rPr>
            </a:br>
            <a:endParaRPr lang="pl-PL" dirty="0" smtClean="0">
              <a:latin typeface="Arial" pitchFamily="34" charset="0"/>
            </a:endParaRPr>
          </a:p>
        </p:txBody>
      </p:sp>
      <p:grpSp>
        <p:nvGrpSpPr>
          <p:cNvPr id="20" name="Grupa 27"/>
          <p:cNvGrpSpPr/>
          <p:nvPr/>
        </p:nvGrpSpPr>
        <p:grpSpPr>
          <a:xfrm>
            <a:off x="1687473" y="1019142"/>
            <a:ext cx="5330898" cy="219078"/>
            <a:chOff x="1687473" y="1128681"/>
            <a:chExt cx="5330898" cy="219078"/>
          </a:xfrm>
        </p:grpSpPr>
        <p:sp>
          <p:nvSpPr>
            <p:cNvPr id="21" name="Gwiazda 6-ramienna 20"/>
            <p:cNvSpPr/>
            <p:nvPr/>
          </p:nvSpPr>
          <p:spPr bwMode="auto">
            <a:xfrm>
              <a:off x="16874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Gwiazda 6-ramienna 21"/>
            <p:cNvSpPr/>
            <p:nvPr/>
          </p:nvSpPr>
          <p:spPr bwMode="auto">
            <a:xfrm>
              <a:off x="20526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Gwiazda 6-ramienna 22"/>
            <p:cNvSpPr/>
            <p:nvPr/>
          </p:nvSpPr>
          <p:spPr bwMode="auto">
            <a:xfrm>
              <a:off x="24177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4" name="Gwiazda 6-ramienna 23"/>
            <p:cNvSpPr/>
            <p:nvPr/>
          </p:nvSpPr>
          <p:spPr bwMode="auto">
            <a:xfrm>
              <a:off x="27828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Gwiazda 6-ramienna 24"/>
            <p:cNvSpPr/>
            <p:nvPr/>
          </p:nvSpPr>
          <p:spPr bwMode="auto">
            <a:xfrm>
              <a:off x="31479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Gwiazda 6-ramienna 25"/>
            <p:cNvSpPr/>
            <p:nvPr/>
          </p:nvSpPr>
          <p:spPr bwMode="auto">
            <a:xfrm>
              <a:off x="351312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Gwiazda 6-ramienna 26"/>
            <p:cNvSpPr/>
            <p:nvPr/>
          </p:nvSpPr>
          <p:spPr bwMode="auto">
            <a:xfrm>
              <a:off x="387825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Gwiazda 6-ramienna 27"/>
            <p:cNvSpPr/>
            <p:nvPr/>
          </p:nvSpPr>
          <p:spPr bwMode="auto">
            <a:xfrm>
              <a:off x="424338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Gwiazda 6-ramienna 28"/>
            <p:cNvSpPr/>
            <p:nvPr/>
          </p:nvSpPr>
          <p:spPr bwMode="auto">
            <a:xfrm>
              <a:off x="570390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Gwiazda 6-ramienna 29"/>
            <p:cNvSpPr/>
            <p:nvPr/>
          </p:nvSpPr>
          <p:spPr bwMode="auto">
            <a:xfrm>
              <a:off x="533877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Gwiazda 6-ramienna 30"/>
            <p:cNvSpPr/>
            <p:nvPr/>
          </p:nvSpPr>
          <p:spPr bwMode="auto">
            <a:xfrm>
              <a:off x="497364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" name="Gwiazda 6-ramienna 31"/>
            <p:cNvSpPr/>
            <p:nvPr/>
          </p:nvSpPr>
          <p:spPr bwMode="auto">
            <a:xfrm>
              <a:off x="460851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3" name="Gwiazda 6-ramienna 32"/>
            <p:cNvSpPr/>
            <p:nvPr/>
          </p:nvSpPr>
          <p:spPr bwMode="auto">
            <a:xfrm>
              <a:off x="679929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Gwiazda 6-ramienna 33"/>
            <p:cNvSpPr/>
            <p:nvPr/>
          </p:nvSpPr>
          <p:spPr bwMode="auto">
            <a:xfrm>
              <a:off x="643416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Gwiazda 6-ramienna 34"/>
            <p:cNvSpPr/>
            <p:nvPr/>
          </p:nvSpPr>
          <p:spPr bwMode="auto">
            <a:xfrm>
              <a:off x="6069033" y="1128681"/>
              <a:ext cx="219078" cy="219078"/>
            </a:xfrm>
            <a:prstGeom prst="star6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299979" y="5510241"/>
            <a:ext cx="88440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000099"/>
                </a:solidFill>
              </a:rPr>
              <a:t>Rejestrowana stopa bezrobocia na terenie powiatu strzyżowskiego</a:t>
            </a:r>
          </a:p>
          <a:p>
            <a:pPr algn="ctr"/>
            <a:r>
              <a:rPr lang="pl-PL" sz="2000" b="1" dirty="0">
                <a:solidFill>
                  <a:srgbClr val="000099"/>
                </a:solidFill>
              </a:rPr>
              <a:t>w poszczególnych latach</a:t>
            </a:r>
          </a:p>
        </p:txBody>
      </p:sp>
      <p:graphicFrame>
        <p:nvGraphicFramePr>
          <p:cNvPr id="37" name="Object 10"/>
          <p:cNvGraphicFramePr>
            <a:graphicFrameLocks noChangeAspect="1"/>
          </p:cNvGraphicFramePr>
          <p:nvPr/>
        </p:nvGraphicFramePr>
        <p:xfrm>
          <a:off x="628596" y="1456915"/>
          <a:ext cx="8142399" cy="4580561"/>
        </p:xfrm>
        <a:graphic>
          <a:graphicData uri="http://schemas.openxmlformats.org/presentationml/2006/ole">
            <p:oleObj spid="_x0000_s49153" name="Wykres" r:id="rId5" imgW="5733884" imgH="4086101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awędź">
  <a:themeElements>
    <a:clrScheme name="Krawędź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Krawędź">
      <a:majorFont>
        <a:latin typeface="Garamond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Krawędź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awędź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awędź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awędź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9064</TotalTime>
  <Words>782</Words>
  <Application>Microsoft PowerPoint</Application>
  <PresentationFormat>Pokaz na ekranie (4:3)</PresentationFormat>
  <Paragraphs>320</Paragraphs>
  <Slides>25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25</vt:i4>
      </vt:variant>
    </vt:vector>
  </HeadingPairs>
  <TitlesOfParts>
    <vt:vector size="28" baseType="lpstr">
      <vt:lpstr>Krawędź</vt:lpstr>
      <vt:lpstr>Wykres</vt:lpstr>
      <vt:lpstr>Package</vt:lpstr>
      <vt:lpstr>10 LAT  POWIATU STRZYŻOWSKIEGO 1999 - 2009 </vt:lpstr>
      <vt:lpstr>Robert Godek – Starosta Strzyżowski  10 LAT POWIATU STRZYŻOWSKIEGO 1999 - 2009 </vt:lpstr>
      <vt:lpstr>Robert Godek – Starosta Strzyżowski  10 LAT POWIATU STRZYŻOWSKIEGO 1999 - 2009 </vt:lpstr>
      <vt:lpstr>Robert Godek – Starosta Strzyżowski  10 LAT POWIATU STRZYŻOWSKIEGO 1999 - 2009 </vt:lpstr>
      <vt:lpstr>Robert Godek – Starosta Strzyżowski  10 LAT POWIATU STRZYŻOWSKIEGO 1999 - 2009 </vt:lpstr>
      <vt:lpstr>Robert Godek – Starosta Strzyżowski  10 LAT POWIATU STRZYŻOWSKIEGO 1999 - 2009 </vt:lpstr>
      <vt:lpstr>Robert Godek – Starosta Strzyżowski  10 LAT POWIATU STRZYŻOWSKIEGO 1999 - 2009 </vt:lpstr>
      <vt:lpstr>Robert Godek – Starosta Strzyżowski  10 LAT POWIATU STRZYŻOWSKIEGO 1999 - 2009 </vt:lpstr>
      <vt:lpstr>Robert Godek – Starosta Strzyżowski  10 LAT POWIATU STRZYŻOWSKIEGO 1999 - 2009 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Starosta</dc:creator>
  <cp:lastModifiedBy>Starosta</cp:lastModifiedBy>
  <cp:revision>738</cp:revision>
  <cp:lastPrinted>1601-01-01T00:00:00Z</cp:lastPrinted>
  <dcterms:created xsi:type="dcterms:W3CDTF">1601-01-01T00:00:00Z</dcterms:created>
  <dcterms:modified xsi:type="dcterms:W3CDTF">2008-12-11T08:51:50Z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